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Canva Sans" panose="020B0604020202020204" charset="0"/>
      <p:regular r:id="rId47"/>
    </p:embeddedFont>
    <p:embeddedFont>
      <p:font typeface="Canva Sans Bold" panose="020B0604020202020204" charset="0"/>
      <p:regular r:id="rId48"/>
    </p:embeddedFont>
    <p:embeddedFont>
      <p:font typeface="Montserrat Classic" panose="020B0604020202020204" charset="0"/>
      <p:regular r:id="rId49"/>
    </p:embeddedFont>
    <p:embeddedFont>
      <p:font typeface="Nunito Sans" pitchFamily="2" charset="0"/>
      <p:regular r:id="rId50"/>
    </p:embeddedFont>
    <p:embeddedFont>
      <p:font typeface="Nunito Sans Bold" charset="0"/>
      <p:regular r:id="rId51"/>
    </p:embeddedFont>
    <p:embeddedFont>
      <p:font typeface="Nunito Sans Semi-Bold" panose="020B0604020202020204" charset="0"/>
      <p:regular r:id="rId52"/>
    </p:embeddedFont>
    <p:embeddedFont>
      <p:font typeface="Sacramento" panose="02000507000000020000" pitchFamily="2"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102"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US"/>
          </a:p>
        </p:txBody>
      </p:sp>
      <p:sp>
        <p:nvSpPr>
          <p:cNvPr id="3" name="Freeform 3"/>
          <p:cNvSpPr/>
          <p:nvPr/>
        </p:nvSpPr>
        <p:spPr>
          <a:xfrm rot="-3207916">
            <a:off x="-520343" y="6172200"/>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4685815">
            <a:off x="-4237998" y="4285049"/>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5" name="TextBox 5"/>
          <p:cNvSpPr txBox="1"/>
          <p:nvPr/>
        </p:nvSpPr>
        <p:spPr>
          <a:xfrm>
            <a:off x="2253175" y="3834137"/>
            <a:ext cx="14087209" cy="1783714"/>
          </a:xfrm>
          <a:prstGeom prst="rect">
            <a:avLst/>
          </a:prstGeom>
        </p:spPr>
        <p:txBody>
          <a:bodyPr lIns="0" tIns="0" rIns="0" bIns="0" rtlCol="0" anchor="t">
            <a:spAutoFit/>
          </a:bodyPr>
          <a:lstStyle/>
          <a:p>
            <a:pPr algn="ctr">
              <a:lnSpc>
                <a:spcPts val="14560"/>
              </a:lnSpc>
            </a:pPr>
            <a:r>
              <a:rPr lang="en-US" sz="10400" dirty="0">
                <a:solidFill>
                  <a:srgbClr val="404040"/>
                </a:solidFill>
                <a:latin typeface="Nunito Sans Bold"/>
              </a:rPr>
              <a:t>CHURN_MODELLING</a:t>
            </a:r>
          </a:p>
        </p:txBody>
      </p:sp>
      <p:sp>
        <p:nvSpPr>
          <p:cNvPr id="6" name="Freeform 6"/>
          <p:cNvSpPr/>
          <p:nvPr/>
        </p:nvSpPr>
        <p:spPr>
          <a:xfrm rot="7534804">
            <a:off x="13207019" y="-2933159"/>
            <a:ext cx="6933254" cy="7923719"/>
          </a:xfrm>
          <a:custGeom>
            <a:avLst/>
            <a:gdLst/>
            <a:ahLst/>
            <a:cxnLst/>
            <a:rect l="l" t="t" r="r" b="b"/>
            <a:pathLst>
              <a:path w="6933254" h="7923719">
                <a:moveTo>
                  <a:pt x="0" y="0"/>
                </a:moveTo>
                <a:lnTo>
                  <a:pt x="6933254" y="0"/>
                </a:lnTo>
                <a:lnTo>
                  <a:pt x="6933254" y="7923718"/>
                </a:lnTo>
                <a:lnTo>
                  <a:pt x="0" y="7923718"/>
                </a:lnTo>
                <a:lnTo>
                  <a:pt x="0" y="0"/>
                </a:lnTo>
                <a:close/>
              </a:path>
            </a:pathLst>
          </a:custGeom>
          <a:blipFill>
            <a:blip r:embed="rId3"/>
            <a:stretch>
              <a:fillRect/>
            </a:stretch>
          </a:blipFill>
        </p:spPr>
        <p:txBody>
          <a:bodyPr/>
          <a:lstStyle/>
          <a:p>
            <a:endParaRPr lang="en-US"/>
          </a:p>
        </p:txBody>
      </p:sp>
      <p:sp>
        <p:nvSpPr>
          <p:cNvPr id="7" name="Freeform 7"/>
          <p:cNvSpPr/>
          <p:nvPr/>
        </p:nvSpPr>
        <p:spPr>
          <a:xfrm rot="5933096">
            <a:off x="15865306"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8" name="TextBox 8"/>
          <p:cNvSpPr txBox="1"/>
          <p:nvPr/>
        </p:nvSpPr>
        <p:spPr>
          <a:xfrm>
            <a:off x="3232886" y="6086613"/>
            <a:ext cx="11631929" cy="1780540"/>
          </a:xfrm>
          <a:prstGeom prst="rect">
            <a:avLst/>
          </a:prstGeom>
        </p:spPr>
        <p:txBody>
          <a:bodyPr lIns="0" tIns="0" rIns="0" bIns="0" rtlCol="0" anchor="t">
            <a:spAutoFit/>
          </a:bodyPr>
          <a:lstStyle/>
          <a:p>
            <a:pPr algn="ctr">
              <a:lnSpc>
                <a:spcPts val="4759"/>
              </a:lnSpc>
            </a:pPr>
            <a:r>
              <a:rPr lang="en-US" sz="3399">
                <a:solidFill>
                  <a:srgbClr val="404040"/>
                </a:solidFill>
                <a:latin typeface="Canva Sans"/>
              </a:rPr>
              <a:t>Dataset Link https://www.kaggle.com/datasets/shrutimechlearn/churn-modelling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92637"/>
            <a:ext cx="18288000" cy="10194363"/>
          </a:xfrm>
          <a:custGeom>
            <a:avLst/>
            <a:gdLst/>
            <a:ahLst/>
            <a:cxnLst/>
            <a:rect l="l" t="t" r="r" b="b"/>
            <a:pathLst>
              <a:path w="18288000" h="10194363">
                <a:moveTo>
                  <a:pt x="0" y="0"/>
                </a:moveTo>
                <a:lnTo>
                  <a:pt x="18288000" y="0"/>
                </a:lnTo>
                <a:lnTo>
                  <a:pt x="18288000" y="10194363"/>
                </a:lnTo>
                <a:lnTo>
                  <a:pt x="0" y="10194363"/>
                </a:lnTo>
                <a:lnTo>
                  <a:pt x="0" y="0"/>
                </a:lnTo>
                <a:close/>
              </a:path>
            </a:pathLst>
          </a:custGeom>
          <a:blipFill>
            <a:blip r:embed="rId3"/>
            <a:stretch>
              <a:fillRect l="-458" r="-458"/>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FFE6D9"/>
                </a:solidFill>
                <a:latin typeface="Nunito Sans"/>
              </a:rPr>
              <a:t>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3045696"/>
            <a:ext cx="18288000" cy="5381023"/>
          </a:xfrm>
          <a:custGeom>
            <a:avLst/>
            <a:gdLst/>
            <a:ahLst/>
            <a:cxnLst/>
            <a:rect l="l" t="t" r="r" b="b"/>
            <a:pathLst>
              <a:path w="18288000" h="5381023">
                <a:moveTo>
                  <a:pt x="0" y="0"/>
                </a:moveTo>
                <a:lnTo>
                  <a:pt x="18288000" y="0"/>
                </a:lnTo>
                <a:lnTo>
                  <a:pt x="18288000" y="5381023"/>
                </a:lnTo>
                <a:lnTo>
                  <a:pt x="0" y="5381023"/>
                </a:lnTo>
                <a:lnTo>
                  <a:pt x="0" y="0"/>
                </a:lnTo>
                <a:close/>
              </a:path>
            </a:pathLst>
          </a:custGeom>
          <a:blipFill>
            <a:blip r:embed="rId3"/>
            <a:stretch>
              <a:fillRect l="-1685" t="-18723" r="-3112"/>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US"/>
          </a:p>
        </p:txBody>
      </p:sp>
      <p:sp>
        <p:nvSpPr>
          <p:cNvPr id="3" name="Freeform 3"/>
          <p:cNvSpPr/>
          <p:nvPr/>
        </p:nvSpPr>
        <p:spPr>
          <a:xfrm rot="-3207916">
            <a:off x="-902291" y="6371229"/>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4685815">
            <a:off x="-4772726" y="4733817"/>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5" name="Freeform 5"/>
          <p:cNvSpPr/>
          <p:nvPr/>
        </p:nvSpPr>
        <p:spPr>
          <a:xfrm rot="7534804">
            <a:off x="13792673" y="-3468596"/>
            <a:ext cx="6933254" cy="7923719"/>
          </a:xfrm>
          <a:custGeom>
            <a:avLst/>
            <a:gdLst/>
            <a:ahLst/>
            <a:cxnLst/>
            <a:rect l="l" t="t" r="r" b="b"/>
            <a:pathLst>
              <a:path w="6933254" h="7923719">
                <a:moveTo>
                  <a:pt x="0" y="0"/>
                </a:moveTo>
                <a:lnTo>
                  <a:pt x="6933254" y="0"/>
                </a:lnTo>
                <a:lnTo>
                  <a:pt x="6933254" y="7923719"/>
                </a:lnTo>
                <a:lnTo>
                  <a:pt x="0" y="7923719"/>
                </a:lnTo>
                <a:lnTo>
                  <a:pt x="0" y="0"/>
                </a:lnTo>
                <a:close/>
              </a:path>
            </a:pathLst>
          </a:custGeom>
          <a:blipFill>
            <a:blip r:embed="rId3"/>
            <a:stretch>
              <a:fillRect/>
            </a:stretch>
          </a:blipFill>
        </p:spPr>
        <p:txBody>
          <a:bodyPr/>
          <a:lstStyle/>
          <a:p>
            <a:endParaRPr lang="en-US"/>
          </a:p>
        </p:txBody>
      </p:sp>
      <p:sp>
        <p:nvSpPr>
          <p:cNvPr id="6" name="Freeform 6"/>
          <p:cNvSpPr/>
          <p:nvPr/>
        </p:nvSpPr>
        <p:spPr>
          <a:xfrm rot="5933096">
            <a:off x="16349107"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7" name="TextBox 7"/>
          <p:cNvSpPr txBox="1"/>
          <p:nvPr/>
        </p:nvSpPr>
        <p:spPr>
          <a:xfrm>
            <a:off x="4951963" y="4555183"/>
            <a:ext cx="8384073" cy="1814809"/>
          </a:xfrm>
          <a:prstGeom prst="rect">
            <a:avLst/>
          </a:prstGeom>
        </p:spPr>
        <p:txBody>
          <a:bodyPr lIns="0" tIns="0" rIns="0" bIns="0" rtlCol="0" anchor="t">
            <a:spAutoFit/>
          </a:bodyPr>
          <a:lstStyle/>
          <a:p>
            <a:pPr algn="ctr">
              <a:lnSpc>
                <a:spcPts val="12756"/>
              </a:lnSpc>
            </a:pPr>
            <a:r>
              <a:rPr lang="en-US" sz="16147">
                <a:solidFill>
                  <a:srgbClr val="000000"/>
                </a:solidFill>
                <a:latin typeface="Sacramento"/>
              </a:rPr>
              <a:t>models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63760" y="1371590"/>
            <a:ext cx="14859127" cy="8751376"/>
          </a:xfrm>
          <a:custGeom>
            <a:avLst/>
            <a:gdLst/>
            <a:ahLst/>
            <a:cxnLst/>
            <a:rect l="l" t="t" r="r" b="b"/>
            <a:pathLst>
              <a:path w="14859127" h="8751376">
                <a:moveTo>
                  <a:pt x="0" y="0"/>
                </a:moveTo>
                <a:lnTo>
                  <a:pt x="14859127" y="0"/>
                </a:lnTo>
                <a:lnTo>
                  <a:pt x="14859127" y="8751375"/>
                </a:lnTo>
                <a:lnTo>
                  <a:pt x="0" y="8751375"/>
                </a:lnTo>
                <a:lnTo>
                  <a:pt x="0" y="0"/>
                </a:lnTo>
                <a:close/>
              </a:path>
            </a:pathLst>
          </a:custGeom>
          <a:blipFill>
            <a:blip r:embed="rId3"/>
            <a:stretch>
              <a:fillRect t="-8120" b="-682"/>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11</a:t>
            </a:r>
          </a:p>
        </p:txBody>
      </p:sp>
      <p:sp>
        <p:nvSpPr>
          <p:cNvPr id="5" name="TextBox 5"/>
          <p:cNvSpPr txBox="1"/>
          <p:nvPr/>
        </p:nvSpPr>
        <p:spPr>
          <a:xfrm>
            <a:off x="-155295" y="466725"/>
            <a:ext cx="9470941" cy="1360487"/>
          </a:xfrm>
          <a:prstGeom prst="rect">
            <a:avLst/>
          </a:prstGeom>
        </p:spPr>
        <p:txBody>
          <a:bodyPr lIns="0" tIns="0" rIns="0" bIns="0" rtlCol="0" anchor="t">
            <a:spAutoFit/>
          </a:bodyPr>
          <a:lstStyle/>
          <a:p>
            <a:pPr algn="ctr">
              <a:lnSpc>
                <a:spcPts val="9513"/>
              </a:lnSpc>
            </a:pPr>
            <a:r>
              <a:rPr lang="en-US" sz="12042">
                <a:solidFill>
                  <a:srgbClr val="000000"/>
                </a:solidFill>
                <a:latin typeface="Sacramento"/>
              </a:rPr>
              <a:t>Random Forest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67995" y="1377315"/>
            <a:ext cx="16552010" cy="8909685"/>
          </a:xfrm>
          <a:prstGeom prst="rect">
            <a:avLst/>
          </a:prstGeom>
        </p:spPr>
        <p:txBody>
          <a:bodyPr lIns="0" tIns="0" rIns="0" bIns="0" rtlCol="0" anchor="t">
            <a:spAutoFit/>
          </a:bodyPr>
          <a:lstStyle/>
          <a:p>
            <a:pPr algn="ctr">
              <a:lnSpc>
                <a:spcPts val="5040"/>
              </a:lnSpc>
            </a:pPr>
            <a:r>
              <a:rPr lang="en-US" sz="3600">
                <a:solidFill>
                  <a:srgbClr val="404040"/>
                </a:solidFill>
                <a:latin typeface="Nunito Sans"/>
              </a:rPr>
              <a:t>1.It's known for its high accuracy and robust performance across a variety of datasets</a:t>
            </a:r>
          </a:p>
          <a:p>
            <a:pPr algn="ctr">
              <a:lnSpc>
                <a:spcPts val="5040"/>
              </a:lnSpc>
            </a:pPr>
            <a:r>
              <a:rPr lang="en-US" sz="3600">
                <a:solidFill>
                  <a:srgbClr val="404040"/>
                </a:solidFill>
                <a:latin typeface="Nunito Sans"/>
              </a:rPr>
              <a:t>2.It works well with both categorical and numerical features, handling missing values and outliers effectively.</a:t>
            </a:r>
          </a:p>
          <a:p>
            <a:pPr algn="ctr">
              <a:lnSpc>
                <a:spcPts val="5040"/>
              </a:lnSpc>
            </a:pPr>
            <a:r>
              <a:rPr lang="en-US" sz="3600">
                <a:solidFill>
                  <a:srgbClr val="404040"/>
                </a:solidFill>
                <a:latin typeface="Nunito Sans"/>
              </a:rPr>
              <a:t>3.Random Forest provides a feature importance score, indicating which features have the most impact on the model's predictions. </a:t>
            </a:r>
          </a:p>
          <a:p>
            <a:pPr algn="ctr">
              <a:lnSpc>
                <a:spcPts val="5040"/>
              </a:lnSpc>
            </a:pPr>
            <a:r>
              <a:rPr lang="en-US" sz="3600">
                <a:solidFill>
                  <a:srgbClr val="404040"/>
                </a:solidFill>
                <a:latin typeface="Nunito Sans"/>
              </a:rPr>
              <a:t>4.By aggregating predictions from multiple trees, it minimizes overfitting compared to a single decision tree model.</a:t>
            </a:r>
          </a:p>
          <a:p>
            <a:pPr algn="ctr">
              <a:lnSpc>
                <a:spcPts val="5040"/>
              </a:lnSpc>
            </a:pPr>
            <a:r>
              <a:rPr lang="en-US" sz="3600">
                <a:solidFill>
                  <a:srgbClr val="404040"/>
                </a:solidFill>
                <a:latin typeface="Nunito Sans"/>
              </a:rPr>
              <a:t>5.It can handle large datasets efficiently due to its ability to parallelize the training process.</a:t>
            </a:r>
          </a:p>
          <a:p>
            <a:pPr algn="ctr">
              <a:lnSpc>
                <a:spcPts val="5040"/>
              </a:lnSpc>
            </a:pPr>
            <a:r>
              <a:rPr lang="en-US" sz="3600">
                <a:solidFill>
                  <a:srgbClr val="404040"/>
                </a:solidFill>
                <a:latin typeface="Nunito Sans"/>
              </a:rPr>
              <a:t>6.It's less sensitive to noise and outliers in the dataset compared to some other models.</a:t>
            </a:r>
          </a:p>
          <a:p>
            <a:pPr>
              <a:lnSpc>
                <a:spcPts val="5040"/>
              </a:lnSpc>
            </a:pPr>
            <a:endParaRPr lang="en-US" sz="3600">
              <a:solidFill>
                <a:srgbClr val="404040"/>
              </a:solidFill>
              <a:latin typeface="Nunito Sans"/>
            </a:endParaRPr>
          </a:p>
          <a:p>
            <a:pPr algn="ctr">
              <a:lnSpc>
                <a:spcPts val="5040"/>
              </a:lnSpc>
            </a:pPr>
            <a:endParaRPr lang="en-US" sz="3600">
              <a:solidFill>
                <a:srgbClr val="404040"/>
              </a:solidFill>
              <a:latin typeface="Nunito Sans"/>
            </a:endParaRPr>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12</a:t>
            </a:r>
          </a:p>
        </p:txBody>
      </p:sp>
      <p:sp>
        <p:nvSpPr>
          <p:cNvPr id="5" name="TextBox 5"/>
          <p:cNvSpPr txBox="1"/>
          <p:nvPr/>
        </p:nvSpPr>
        <p:spPr>
          <a:xfrm>
            <a:off x="-3442562" y="141605"/>
            <a:ext cx="17812494"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a:rPr>
              <a:t>Why Random Forest Model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a:stretch>
          </a:blipFill>
        </p:spPr>
        <p:txBody>
          <a:bodyPr/>
          <a:lstStyle/>
          <a:p>
            <a:endParaRPr lang="en-US"/>
          </a:p>
        </p:txBody>
      </p:sp>
      <p:sp>
        <p:nvSpPr>
          <p:cNvPr id="3" name="Freeform 3"/>
          <p:cNvSpPr/>
          <p:nvPr/>
        </p:nvSpPr>
        <p:spPr>
          <a:xfrm>
            <a:off x="3974668" y="0"/>
            <a:ext cx="16306974" cy="10813047"/>
          </a:xfrm>
          <a:custGeom>
            <a:avLst/>
            <a:gdLst/>
            <a:ahLst/>
            <a:cxnLst/>
            <a:rect l="l" t="t" r="r" b="b"/>
            <a:pathLst>
              <a:path w="16306974" h="10813047">
                <a:moveTo>
                  <a:pt x="0" y="0"/>
                </a:moveTo>
                <a:lnTo>
                  <a:pt x="16306974" y="0"/>
                </a:lnTo>
                <a:lnTo>
                  <a:pt x="16306974" y="10813047"/>
                </a:lnTo>
                <a:lnTo>
                  <a:pt x="0" y="1081304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756387" y="9191625"/>
            <a:ext cx="4240505" cy="613410"/>
          </a:xfrm>
          <a:prstGeom prst="rect">
            <a:avLst/>
          </a:prstGeom>
        </p:spPr>
        <p:txBody>
          <a:bodyPr lIns="0" tIns="0" rIns="0" bIns="0" rtlCol="0" anchor="t">
            <a:spAutoFit/>
          </a:bodyPr>
          <a:lstStyle/>
          <a:p>
            <a:pPr algn="r">
              <a:lnSpc>
                <a:spcPts val="5040"/>
              </a:lnSpc>
            </a:pPr>
            <a:r>
              <a:rPr lang="en-US" sz="3600">
                <a:solidFill>
                  <a:srgbClr val="FFE6D9"/>
                </a:solidFill>
                <a:latin typeface="Nunito Sans"/>
              </a:rPr>
              <a:t>13</a:t>
            </a:r>
          </a:p>
        </p:txBody>
      </p:sp>
      <p:sp>
        <p:nvSpPr>
          <p:cNvPr id="5" name="TextBox 5"/>
          <p:cNvSpPr txBox="1"/>
          <p:nvPr/>
        </p:nvSpPr>
        <p:spPr>
          <a:xfrm>
            <a:off x="-2523743" y="752479"/>
            <a:ext cx="8579969" cy="2323465"/>
          </a:xfrm>
          <a:prstGeom prst="rect">
            <a:avLst/>
          </a:prstGeom>
        </p:spPr>
        <p:txBody>
          <a:bodyPr lIns="0" tIns="0" rIns="0" bIns="0" rtlCol="0" anchor="t">
            <a:spAutoFit/>
          </a:bodyPr>
          <a:lstStyle/>
          <a:p>
            <a:pPr algn="ctr">
              <a:lnSpc>
                <a:spcPts val="8618"/>
              </a:lnSpc>
            </a:pPr>
            <a:r>
              <a:rPr lang="en-US" sz="10909">
                <a:solidFill>
                  <a:srgbClr val="000000"/>
                </a:solidFill>
                <a:latin typeface="Sacramento"/>
              </a:rPr>
              <a:t>Random </a:t>
            </a:r>
          </a:p>
          <a:p>
            <a:pPr algn="ctr">
              <a:lnSpc>
                <a:spcPts val="8618"/>
              </a:lnSpc>
            </a:pPr>
            <a:r>
              <a:rPr lang="en-US" sz="10909">
                <a:solidFill>
                  <a:srgbClr val="000000"/>
                </a:solidFill>
                <a:latin typeface="Sacramento"/>
              </a:rPr>
              <a:t>Result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798907" y="5143500"/>
            <a:ext cx="12690186" cy="1872759"/>
          </a:xfrm>
          <a:custGeom>
            <a:avLst/>
            <a:gdLst/>
            <a:ahLst/>
            <a:cxnLst/>
            <a:rect l="l" t="t" r="r" b="b"/>
            <a:pathLst>
              <a:path w="12690186" h="1872759">
                <a:moveTo>
                  <a:pt x="0" y="0"/>
                </a:moveTo>
                <a:lnTo>
                  <a:pt x="12690186" y="0"/>
                </a:lnTo>
                <a:lnTo>
                  <a:pt x="12690186" y="1872759"/>
                </a:lnTo>
                <a:lnTo>
                  <a:pt x="0" y="1872759"/>
                </a:lnTo>
                <a:lnTo>
                  <a:pt x="0" y="0"/>
                </a:lnTo>
                <a:close/>
              </a:path>
            </a:pathLst>
          </a:custGeom>
          <a:blipFill>
            <a:blip r:embed="rId3"/>
            <a:stretch>
              <a:fillRect l="-3045" t="-385276" r="-5317"/>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14</a:t>
            </a:r>
          </a:p>
        </p:txBody>
      </p:sp>
      <p:sp>
        <p:nvSpPr>
          <p:cNvPr id="5" name="TextBox 5"/>
          <p:cNvSpPr txBox="1"/>
          <p:nvPr/>
        </p:nvSpPr>
        <p:spPr>
          <a:xfrm>
            <a:off x="0" y="1955090"/>
            <a:ext cx="15723806" cy="188976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404040"/>
                </a:solidFill>
                <a:latin typeface="Nunito Sans"/>
              </a:rPr>
              <a:t>We tried to get the best accuracy by change the hyperparameters( n_estimators,max_depth, min_sample_leaf)</a:t>
            </a:r>
          </a:p>
          <a:p>
            <a:pPr algn="ctr">
              <a:lnSpc>
                <a:spcPts val="5040"/>
              </a:lnSpc>
            </a:pPr>
            <a:r>
              <a:rPr lang="en-US" sz="3600">
                <a:solidFill>
                  <a:srgbClr val="404040"/>
                </a:solidFill>
                <a:latin typeface="Nunito Sans"/>
              </a:rPr>
              <a:t>so, we got that n_estimators=300,max_depth=20,min_sample_leaf=1</a:t>
            </a:r>
          </a:p>
        </p:txBody>
      </p:sp>
      <p:sp>
        <p:nvSpPr>
          <p:cNvPr id="6" name="TextBox 6"/>
          <p:cNvSpPr txBox="1"/>
          <p:nvPr/>
        </p:nvSpPr>
        <p:spPr>
          <a:xfrm>
            <a:off x="-5742307" y="141605"/>
            <a:ext cx="17812494"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a:rPr>
              <a:t> Modification Made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Freeform 3"/>
          <p:cNvSpPr/>
          <p:nvPr/>
        </p:nvSpPr>
        <p:spPr>
          <a:xfrm>
            <a:off x="0" y="1637702"/>
            <a:ext cx="16643107" cy="8529001"/>
          </a:xfrm>
          <a:custGeom>
            <a:avLst/>
            <a:gdLst/>
            <a:ahLst/>
            <a:cxnLst/>
            <a:rect l="l" t="t" r="r" b="b"/>
            <a:pathLst>
              <a:path w="16643107" h="8529001">
                <a:moveTo>
                  <a:pt x="0" y="0"/>
                </a:moveTo>
                <a:lnTo>
                  <a:pt x="16643107" y="0"/>
                </a:lnTo>
                <a:lnTo>
                  <a:pt x="16643107" y="8529001"/>
                </a:lnTo>
                <a:lnTo>
                  <a:pt x="0" y="8529001"/>
                </a:lnTo>
                <a:lnTo>
                  <a:pt x="0" y="0"/>
                </a:lnTo>
                <a:close/>
              </a:path>
            </a:pathLst>
          </a:custGeom>
          <a:blipFill>
            <a:blip r:embed="rId3"/>
            <a:stretch>
              <a:fillRect t="-7071"/>
            </a:stretch>
          </a:blipFill>
        </p:spPr>
        <p:txBody>
          <a:bodyPr/>
          <a:lstStyle/>
          <a:p>
            <a:endParaRPr lang="en-US"/>
          </a:p>
        </p:txBody>
      </p:sp>
      <p:sp>
        <p:nvSpPr>
          <p:cNvPr id="4" name="TextBox 4"/>
          <p:cNvSpPr txBox="1"/>
          <p:nvPr/>
        </p:nvSpPr>
        <p:spPr>
          <a:xfrm>
            <a:off x="13400744"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15</a:t>
            </a:r>
          </a:p>
        </p:txBody>
      </p:sp>
      <p:sp>
        <p:nvSpPr>
          <p:cNvPr id="5" name="TextBox 5"/>
          <p:cNvSpPr txBox="1"/>
          <p:nvPr/>
        </p:nvSpPr>
        <p:spPr>
          <a:xfrm>
            <a:off x="-741328" y="734023"/>
            <a:ext cx="10632441" cy="903679"/>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XGBClassifier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0932" y="1357948"/>
            <a:ext cx="16487702" cy="8271510"/>
          </a:xfrm>
          <a:prstGeom prst="rect">
            <a:avLst/>
          </a:prstGeom>
        </p:spPr>
        <p:txBody>
          <a:bodyPr lIns="0" tIns="0" rIns="0" bIns="0" rtlCol="0" anchor="t">
            <a:spAutoFit/>
          </a:bodyPr>
          <a:lstStyle/>
          <a:p>
            <a:pPr algn="ctr">
              <a:lnSpc>
                <a:spcPts val="5040"/>
              </a:lnSpc>
            </a:pPr>
            <a:r>
              <a:rPr lang="en-US" sz="3600">
                <a:solidFill>
                  <a:srgbClr val="404040"/>
                </a:solidFill>
                <a:latin typeface="Nunito Sans"/>
              </a:rPr>
              <a:t>1.It's an ensemble learning method that combines the outputs from multiple individual models (decision trees) to produce a strong,</a:t>
            </a:r>
          </a:p>
          <a:p>
            <a:pPr algn="ctr">
              <a:lnSpc>
                <a:spcPts val="5040"/>
              </a:lnSpc>
            </a:pPr>
            <a:r>
              <a:rPr lang="en-US" sz="3600">
                <a:solidFill>
                  <a:srgbClr val="404040"/>
                </a:solidFill>
                <a:latin typeface="Nunito Sans"/>
              </a:rPr>
              <a:t>  more generalized model.</a:t>
            </a:r>
          </a:p>
          <a:p>
            <a:pPr algn="ctr">
              <a:lnSpc>
                <a:spcPts val="5040"/>
              </a:lnSpc>
            </a:pPr>
            <a:r>
              <a:rPr lang="en-US" sz="3600">
                <a:solidFill>
                  <a:srgbClr val="404040"/>
                </a:solidFill>
                <a:latin typeface="Nunito Sans"/>
              </a:rPr>
              <a:t>   2.It's optimized for speed and efficiency, making it scalable to large datasets.</a:t>
            </a:r>
          </a:p>
          <a:p>
            <a:pPr algn="ctr">
              <a:lnSpc>
                <a:spcPts val="5040"/>
              </a:lnSpc>
            </a:pPr>
            <a:r>
              <a:rPr lang="en-US" sz="3600">
                <a:solidFill>
                  <a:srgbClr val="404040"/>
                </a:solidFill>
                <a:latin typeface="Nunito Sans"/>
              </a:rPr>
              <a:t>3.XGBoost includes regularization techniques that help prevent overfitting, improving generalization to unseen data.</a:t>
            </a:r>
          </a:p>
          <a:p>
            <a:pPr algn="ctr">
              <a:lnSpc>
                <a:spcPts val="5040"/>
              </a:lnSpc>
            </a:pPr>
            <a:r>
              <a:rPr lang="en-US" sz="3600">
                <a:solidFill>
                  <a:srgbClr val="404040"/>
                </a:solidFill>
                <a:latin typeface="Nunito Sans"/>
              </a:rPr>
              <a:t>    4.It can handle missing data effectively by learning how to treat missing values during the training process.</a:t>
            </a:r>
          </a:p>
          <a:p>
            <a:pPr algn="ctr">
              <a:lnSpc>
                <a:spcPts val="5040"/>
              </a:lnSpc>
            </a:pPr>
            <a:r>
              <a:rPr lang="en-US" sz="3600">
                <a:solidFill>
                  <a:srgbClr val="404040"/>
                </a:solidFill>
                <a:latin typeface="Nunito Sans"/>
              </a:rPr>
              <a:t>  5. The flexibility of tuning hyperparameters allows for fine-tuning to improve performance for specific tasks.</a:t>
            </a:r>
          </a:p>
          <a:p>
            <a:pPr algn="ctr">
              <a:lnSpc>
                <a:spcPts val="5040"/>
              </a:lnSpc>
            </a:pPr>
            <a:r>
              <a:rPr lang="en-US" sz="3600">
                <a:solidFill>
                  <a:srgbClr val="404040"/>
                </a:solidFill>
                <a:latin typeface="Nunito Sans"/>
              </a:rPr>
              <a:t>   6. XGBoost can be used for both classification and regression tasks, making it versatile across different problem types.</a:t>
            </a:r>
          </a:p>
          <a:p>
            <a:pPr algn="ctr">
              <a:lnSpc>
                <a:spcPts val="5040"/>
              </a:lnSpc>
            </a:pPr>
            <a:endParaRPr lang="en-US" sz="3600">
              <a:solidFill>
                <a:srgbClr val="404040"/>
              </a:solidFill>
              <a:latin typeface="Nunito Sans"/>
            </a:endParaRPr>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16</a:t>
            </a:r>
          </a:p>
        </p:txBody>
      </p:sp>
      <p:sp>
        <p:nvSpPr>
          <p:cNvPr id="5" name="TextBox 5"/>
          <p:cNvSpPr txBox="1"/>
          <p:nvPr/>
        </p:nvSpPr>
        <p:spPr>
          <a:xfrm>
            <a:off x="-6301599" y="933450"/>
            <a:ext cx="5911155"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Why XGB Model M</a:t>
            </a:r>
          </a:p>
        </p:txBody>
      </p:sp>
      <p:sp>
        <p:nvSpPr>
          <p:cNvPr id="6" name="TextBox 6"/>
          <p:cNvSpPr txBox="1"/>
          <p:nvPr/>
        </p:nvSpPr>
        <p:spPr>
          <a:xfrm>
            <a:off x="-3859813" y="141605"/>
            <a:ext cx="17812494"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a:rPr>
              <a:t>Why XGBClassifier Model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148952" y="0"/>
            <a:ext cx="14368343" cy="10287000"/>
          </a:xfrm>
          <a:custGeom>
            <a:avLst/>
            <a:gdLst/>
            <a:ahLst/>
            <a:cxnLst/>
            <a:rect l="l" t="t" r="r" b="b"/>
            <a:pathLst>
              <a:path w="14368343" h="10287000">
                <a:moveTo>
                  <a:pt x="0" y="0"/>
                </a:moveTo>
                <a:lnTo>
                  <a:pt x="14368344" y="0"/>
                </a:lnTo>
                <a:lnTo>
                  <a:pt x="14368344" y="10287000"/>
                </a:lnTo>
                <a:lnTo>
                  <a:pt x="0" y="10287000"/>
                </a:lnTo>
                <a:lnTo>
                  <a:pt x="0" y="0"/>
                </a:lnTo>
                <a:close/>
              </a:path>
            </a:pathLst>
          </a:custGeom>
          <a:blipFill>
            <a:blip r:embed="rId3"/>
            <a:stretch>
              <a:fillRect t="-1710" b="-484"/>
            </a:stretch>
          </a:blipFill>
        </p:spPr>
        <p:txBody>
          <a:bodyPr/>
          <a:lstStyle/>
          <a:p>
            <a:endParaRPr lang="en-US"/>
          </a:p>
        </p:txBody>
      </p:sp>
      <p:sp>
        <p:nvSpPr>
          <p:cNvPr id="4" name="TextBox 4"/>
          <p:cNvSpPr txBox="1"/>
          <p:nvPr/>
        </p:nvSpPr>
        <p:spPr>
          <a:xfrm>
            <a:off x="1388454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17</a:t>
            </a:r>
          </a:p>
        </p:txBody>
      </p:sp>
      <p:sp>
        <p:nvSpPr>
          <p:cNvPr id="5" name="TextBox 5"/>
          <p:cNvSpPr txBox="1"/>
          <p:nvPr/>
        </p:nvSpPr>
        <p:spPr>
          <a:xfrm>
            <a:off x="-3839290" y="333811"/>
            <a:ext cx="10632441" cy="1704102"/>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XGB </a:t>
            </a:r>
          </a:p>
          <a:p>
            <a:pPr algn="ctr">
              <a:lnSpc>
                <a:spcPts val="6335"/>
              </a:lnSpc>
            </a:pPr>
            <a:r>
              <a:rPr lang="en-US" sz="8019">
                <a:solidFill>
                  <a:srgbClr val="000000"/>
                </a:solidFill>
                <a:latin typeface="Sacramento"/>
              </a:rPr>
              <a:t>Result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TextBox 3"/>
          <p:cNvSpPr txBox="1"/>
          <p:nvPr/>
        </p:nvSpPr>
        <p:spPr>
          <a:xfrm>
            <a:off x="1731481" y="1632987"/>
            <a:ext cx="14825039" cy="1510031"/>
          </a:xfrm>
          <a:prstGeom prst="rect">
            <a:avLst/>
          </a:prstGeom>
        </p:spPr>
        <p:txBody>
          <a:bodyPr lIns="0" tIns="0" rIns="0" bIns="0" rtlCol="0" anchor="t">
            <a:spAutoFit/>
          </a:bodyPr>
          <a:lstStyle/>
          <a:p>
            <a:pPr algn="ctr">
              <a:lnSpc>
                <a:spcPts val="12319"/>
              </a:lnSpc>
            </a:pPr>
            <a:r>
              <a:rPr lang="en-US" sz="8799">
                <a:solidFill>
                  <a:srgbClr val="404040"/>
                </a:solidFill>
                <a:latin typeface="Nunito Sans Bold"/>
              </a:rPr>
              <a:t>TABLE OF CONTENTS</a:t>
            </a:r>
          </a:p>
        </p:txBody>
      </p:sp>
      <p:sp>
        <p:nvSpPr>
          <p:cNvPr id="4" name="TextBox 4"/>
          <p:cNvSpPr txBox="1"/>
          <p:nvPr/>
        </p:nvSpPr>
        <p:spPr>
          <a:xfrm>
            <a:off x="2244329" y="3462888"/>
            <a:ext cx="7607350"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Team Members</a:t>
            </a:r>
          </a:p>
        </p:txBody>
      </p:sp>
      <p:sp>
        <p:nvSpPr>
          <p:cNvPr id="5" name="TextBox 5"/>
          <p:cNvSpPr txBox="1"/>
          <p:nvPr/>
        </p:nvSpPr>
        <p:spPr>
          <a:xfrm>
            <a:off x="2244329" y="4531593"/>
            <a:ext cx="7811056"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Intriduction And Dataset link </a:t>
            </a:r>
          </a:p>
        </p:txBody>
      </p:sp>
      <p:sp>
        <p:nvSpPr>
          <p:cNvPr id="6" name="TextBox 6"/>
          <p:cNvSpPr txBox="1"/>
          <p:nvPr/>
        </p:nvSpPr>
        <p:spPr>
          <a:xfrm>
            <a:off x="2244329" y="5709359"/>
            <a:ext cx="7977274" cy="1668780"/>
          </a:xfrm>
          <a:prstGeom prst="rect">
            <a:avLst/>
          </a:prstGeom>
        </p:spPr>
        <p:txBody>
          <a:bodyPr lIns="0" tIns="0" rIns="0" bIns="0" rtlCol="0" anchor="t">
            <a:spAutoFit/>
          </a:bodyPr>
          <a:lstStyle/>
          <a:p>
            <a:pPr>
              <a:lnSpc>
                <a:spcPts val="6719"/>
              </a:lnSpc>
            </a:pPr>
            <a:r>
              <a:rPr lang="en-US" sz="4800">
                <a:solidFill>
                  <a:srgbClr val="404040"/>
                </a:solidFill>
                <a:latin typeface="Nunito Sans"/>
              </a:rPr>
              <a:t>Dataset Description and preprocessing</a:t>
            </a:r>
          </a:p>
        </p:txBody>
      </p:sp>
      <p:sp>
        <p:nvSpPr>
          <p:cNvPr id="7" name="TextBox 7"/>
          <p:cNvSpPr txBox="1"/>
          <p:nvPr/>
        </p:nvSpPr>
        <p:spPr>
          <a:xfrm>
            <a:off x="2244329" y="7428384"/>
            <a:ext cx="7607350"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Models and Result </a:t>
            </a:r>
          </a:p>
        </p:txBody>
      </p:sp>
      <p:sp>
        <p:nvSpPr>
          <p:cNvPr id="8" name="AutoShape 8"/>
          <p:cNvSpPr/>
          <p:nvPr/>
        </p:nvSpPr>
        <p:spPr>
          <a:xfrm>
            <a:off x="10221603" y="3921041"/>
            <a:ext cx="2632335" cy="0"/>
          </a:xfrm>
          <a:prstGeom prst="line">
            <a:avLst/>
          </a:prstGeom>
          <a:ln w="38100" cap="flat">
            <a:solidFill>
              <a:srgbClr val="404040"/>
            </a:solidFill>
            <a:prstDash val="lgDash"/>
            <a:headEnd type="none" w="sm" len="sm"/>
            <a:tailEnd type="none" w="sm" len="sm"/>
          </a:ln>
        </p:spPr>
        <p:txBody>
          <a:bodyPr/>
          <a:lstStyle/>
          <a:p>
            <a:endParaRPr lang="en-US"/>
          </a:p>
        </p:txBody>
      </p:sp>
      <p:sp>
        <p:nvSpPr>
          <p:cNvPr id="9" name="AutoShape 9"/>
          <p:cNvSpPr/>
          <p:nvPr/>
        </p:nvSpPr>
        <p:spPr>
          <a:xfrm>
            <a:off x="10221603" y="4970696"/>
            <a:ext cx="2632335" cy="0"/>
          </a:xfrm>
          <a:prstGeom prst="line">
            <a:avLst/>
          </a:prstGeom>
          <a:ln w="38100" cap="flat">
            <a:solidFill>
              <a:srgbClr val="404040"/>
            </a:solidFill>
            <a:prstDash val="lgDash"/>
            <a:headEnd type="none" w="sm" len="sm"/>
            <a:tailEnd type="none" w="sm" len="sm"/>
          </a:ln>
        </p:spPr>
        <p:txBody>
          <a:bodyPr/>
          <a:lstStyle/>
          <a:p>
            <a:endParaRPr lang="en-US"/>
          </a:p>
        </p:txBody>
      </p:sp>
      <p:sp>
        <p:nvSpPr>
          <p:cNvPr id="10" name="AutoShape 10"/>
          <p:cNvSpPr/>
          <p:nvPr/>
        </p:nvSpPr>
        <p:spPr>
          <a:xfrm>
            <a:off x="10221603" y="6383253"/>
            <a:ext cx="2632335" cy="0"/>
          </a:xfrm>
          <a:prstGeom prst="line">
            <a:avLst/>
          </a:prstGeom>
          <a:ln w="38100" cap="flat">
            <a:solidFill>
              <a:srgbClr val="404040"/>
            </a:solidFill>
            <a:prstDash val="lgDash"/>
            <a:headEnd type="none" w="sm" len="sm"/>
            <a:tailEnd type="none" w="sm" len="sm"/>
          </a:ln>
        </p:spPr>
        <p:txBody>
          <a:bodyPr/>
          <a:lstStyle/>
          <a:p>
            <a:endParaRPr lang="en-US"/>
          </a:p>
        </p:txBody>
      </p:sp>
      <p:sp>
        <p:nvSpPr>
          <p:cNvPr id="11" name="AutoShape 11"/>
          <p:cNvSpPr/>
          <p:nvPr/>
        </p:nvSpPr>
        <p:spPr>
          <a:xfrm>
            <a:off x="10221603" y="7708181"/>
            <a:ext cx="2632335" cy="0"/>
          </a:xfrm>
          <a:prstGeom prst="line">
            <a:avLst/>
          </a:prstGeom>
          <a:ln w="38100" cap="flat">
            <a:solidFill>
              <a:srgbClr val="404040"/>
            </a:solidFill>
            <a:prstDash val="lgDash"/>
            <a:headEnd type="none" w="sm" len="sm"/>
            <a:tailEnd type="none" w="sm" len="sm"/>
          </a:ln>
        </p:spPr>
        <p:txBody>
          <a:bodyPr/>
          <a:lstStyle/>
          <a:p>
            <a:endParaRPr lang="en-US"/>
          </a:p>
        </p:txBody>
      </p:sp>
      <p:sp>
        <p:nvSpPr>
          <p:cNvPr id="12" name="TextBox 12"/>
          <p:cNvSpPr txBox="1"/>
          <p:nvPr/>
        </p:nvSpPr>
        <p:spPr>
          <a:xfrm>
            <a:off x="13086740" y="3462888"/>
            <a:ext cx="2587007"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1</a:t>
            </a:r>
          </a:p>
        </p:txBody>
      </p:sp>
      <p:sp>
        <p:nvSpPr>
          <p:cNvPr id="13" name="TextBox 13"/>
          <p:cNvSpPr txBox="1"/>
          <p:nvPr/>
        </p:nvSpPr>
        <p:spPr>
          <a:xfrm>
            <a:off x="13086740" y="4512543"/>
            <a:ext cx="2587007"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2</a:t>
            </a:r>
          </a:p>
        </p:txBody>
      </p:sp>
      <p:sp>
        <p:nvSpPr>
          <p:cNvPr id="14" name="TextBox 14"/>
          <p:cNvSpPr txBox="1"/>
          <p:nvPr/>
        </p:nvSpPr>
        <p:spPr>
          <a:xfrm>
            <a:off x="13086740" y="5871761"/>
            <a:ext cx="2587007"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3 - 9</a:t>
            </a:r>
          </a:p>
        </p:txBody>
      </p:sp>
      <p:sp>
        <p:nvSpPr>
          <p:cNvPr id="15" name="TextBox 15"/>
          <p:cNvSpPr txBox="1"/>
          <p:nvPr/>
        </p:nvSpPr>
        <p:spPr>
          <a:xfrm>
            <a:off x="13120638" y="7230978"/>
            <a:ext cx="2587007"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10 - 28</a:t>
            </a:r>
          </a:p>
        </p:txBody>
      </p:sp>
      <p:sp>
        <p:nvSpPr>
          <p:cNvPr id="16" name="TextBox 16"/>
          <p:cNvSpPr txBox="1"/>
          <p:nvPr/>
        </p:nvSpPr>
        <p:spPr>
          <a:xfrm>
            <a:off x="2244329" y="8299683"/>
            <a:ext cx="7607350"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Conclusion.</a:t>
            </a:r>
          </a:p>
        </p:txBody>
      </p:sp>
      <p:sp>
        <p:nvSpPr>
          <p:cNvPr id="17" name="AutoShape 17"/>
          <p:cNvSpPr/>
          <p:nvPr/>
        </p:nvSpPr>
        <p:spPr>
          <a:xfrm>
            <a:off x="10221603" y="8729261"/>
            <a:ext cx="2632335" cy="0"/>
          </a:xfrm>
          <a:prstGeom prst="line">
            <a:avLst/>
          </a:prstGeom>
          <a:ln w="38100" cap="flat">
            <a:solidFill>
              <a:srgbClr val="404040"/>
            </a:solidFill>
            <a:prstDash val="lgDash"/>
            <a:headEnd type="none" w="sm" len="sm"/>
            <a:tailEnd type="none" w="sm" len="sm"/>
          </a:ln>
        </p:spPr>
        <p:txBody>
          <a:bodyPr/>
          <a:lstStyle/>
          <a:p>
            <a:endParaRPr lang="en-US"/>
          </a:p>
        </p:txBody>
      </p:sp>
      <p:sp>
        <p:nvSpPr>
          <p:cNvPr id="18" name="TextBox 18"/>
          <p:cNvSpPr txBox="1"/>
          <p:nvPr/>
        </p:nvSpPr>
        <p:spPr>
          <a:xfrm>
            <a:off x="13120638" y="8252058"/>
            <a:ext cx="2587007" cy="821055"/>
          </a:xfrm>
          <a:prstGeom prst="rect">
            <a:avLst/>
          </a:prstGeom>
        </p:spPr>
        <p:txBody>
          <a:bodyPr lIns="0" tIns="0" rIns="0" bIns="0" rtlCol="0" anchor="t">
            <a:spAutoFit/>
          </a:bodyPr>
          <a:lstStyle/>
          <a:p>
            <a:pPr>
              <a:lnSpc>
                <a:spcPts val="6719"/>
              </a:lnSpc>
            </a:pPr>
            <a:r>
              <a:rPr lang="en-US" sz="4800">
                <a:solidFill>
                  <a:srgbClr val="404040"/>
                </a:solidFill>
                <a:latin typeface="Nunito Sans"/>
              </a:rPr>
              <a:t>29 - 31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Freeform 3"/>
          <p:cNvSpPr/>
          <p:nvPr/>
        </p:nvSpPr>
        <p:spPr>
          <a:xfrm>
            <a:off x="1028700" y="2851785"/>
            <a:ext cx="10114748" cy="7250410"/>
          </a:xfrm>
          <a:custGeom>
            <a:avLst/>
            <a:gdLst/>
            <a:ahLst/>
            <a:cxnLst/>
            <a:rect l="l" t="t" r="r" b="b"/>
            <a:pathLst>
              <a:path w="10114748" h="7250410">
                <a:moveTo>
                  <a:pt x="0" y="0"/>
                </a:moveTo>
                <a:lnTo>
                  <a:pt x="10114748" y="0"/>
                </a:lnTo>
                <a:lnTo>
                  <a:pt x="10114748" y="7250410"/>
                </a:lnTo>
                <a:lnTo>
                  <a:pt x="0" y="7250410"/>
                </a:lnTo>
                <a:lnTo>
                  <a:pt x="0" y="0"/>
                </a:lnTo>
                <a:close/>
              </a:path>
            </a:pathLst>
          </a:custGeom>
          <a:blipFill>
            <a:blip r:embed="rId3"/>
            <a:stretch>
              <a:fillRect l="-3014" t="-3893" r="-428"/>
            </a:stretch>
          </a:blipFill>
        </p:spPr>
        <p:txBody>
          <a:bodyPr/>
          <a:lstStyle/>
          <a:p>
            <a:endParaRPr lang="en-US"/>
          </a:p>
        </p:txBody>
      </p:sp>
      <p:sp>
        <p:nvSpPr>
          <p:cNvPr id="4" name="TextBox 4"/>
          <p:cNvSpPr txBox="1"/>
          <p:nvPr/>
        </p:nvSpPr>
        <p:spPr>
          <a:xfrm>
            <a:off x="1028700" y="141605"/>
            <a:ext cx="6391126"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 Modification Made </a:t>
            </a:r>
          </a:p>
        </p:txBody>
      </p:sp>
      <p:sp>
        <p:nvSpPr>
          <p:cNvPr id="5" name="TextBox 5"/>
          <p:cNvSpPr txBox="1"/>
          <p:nvPr/>
        </p:nvSpPr>
        <p:spPr>
          <a:xfrm>
            <a:off x="1535494" y="962025"/>
            <a:ext cx="15723806" cy="188976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404040"/>
                </a:solidFill>
                <a:latin typeface="Nunito Sans"/>
              </a:rPr>
              <a:t>We tried to get the best accuracy by changing the hyperparameters( learning_rate,max_depth, subsample)</a:t>
            </a:r>
          </a:p>
          <a:p>
            <a:pPr algn="ctr">
              <a:lnSpc>
                <a:spcPts val="5040"/>
              </a:lnSpc>
            </a:pPr>
            <a:r>
              <a:rPr lang="en-US" sz="3600">
                <a:solidFill>
                  <a:srgbClr val="404040"/>
                </a:solidFill>
                <a:latin typeface="Nunito Sans"/>
              </a:rPr>
              <a:t>so, we got that learning_rate=0.1,max_depth=3,subsample=0.8</a:t>
            </a:r>
          </a:p>
        </p:txBody>
      </p:sp>
      <p:sp>
        <p:nvSpPr>
          <p:cNvPr id="6" name="TextBox 6"/>
          <p:cNvSpPr txBox="1"/>
          <p:nvPr/>
        </p:nvSpPr>
        <p:spPr>
          <a:xfrm>
            <a:off x="1388454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US"/>
          </a:p>
        </p:txBody>
      </p:sp>
      <p:sp>
        <p:nvSpPr>
          <p:cNvPr id="3" name="Freeform 3"/>
          <p:cNvSpPr/>
          <p:nvPr/>
        </p:nvSpPr>
        <p:spPr>
          <a:xfrm rot="-3207916">
            <a:off x="-902291" y="6371229"/>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4685815">
            <a:off x="-4772726" y="4733817"/>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5" name="Freeform 5"/>
          <p:cNvSpPr/>
          <p:nvPr/>
        </p:nvSpPr>
        <p:spPr>
          <a:xfrm rot="7534804">
            <a:off x="13792673" y="-3468596"/>
            <a:ext cx="6933254" cy="7923719"/>
          </a:xfrm>
          <a:custGeom>
            <a:avLst/>
            <a:gdLst/>
            <a:ahLst/>
            <a:cxnLst/>
            <a:rect l="l" t="t" r="r" b="b"/>
            <a:pathLst>
              <a:path w="6933254" h="7923719">
                <a:moveTo>
                  <a:pt x="0" y="0"/>
                </a:moveTo>
                <a:lnTo>
                  <a:pt x="6933254" y="0"/>
                </a:lnTo>
                <a:lnTo>
                  <a:pt x="6933254" y="7923719"/>
                </a:lnTo>
                <a:lnTo>
                  <a:pt x="0" y="7923719"/>
                </a:lnTo>
                <a:lnTo>
                  <a:pt x="0" y="0"/>
                </a:lnTo>
                <a:close/>
              </a:path>
            </a:pathLst>
          </a:custGeom>
          <a:blipFill>
            <a:blip r:embed="rId3"/>
            <a:stretch>
              <a:fillRect/>
            </a:stretch>
          </a:blipFill>
        </p:spPr>
        <p:txBody>
          <a:bodyPr/>
          <a:lstStyle/>
          <a:p>
            <a:endParaRPr lang="en-US"/>
          </a:p>
        </p:txBody>
      </p:sp>
      <p:sp>
        <p:nvSpPr>
          <p:cNvPr id="6" name="Freeform 6"/>
          <p:cNvSpPr/>
          <p:nvPr/>
        </p:nvSpPr>
        <p:spPr>
          <a:xfrm rot="5933096">
            <a:off x="16349107"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7" name="Freeform 7"/>
          <p:cNvSpPr/>
          <p:nvPr/>
        </p:nvSpPr>
        <p:spPr>
          <a:xfrm>
            <a:off x="562820" y="895592"/>
            <a:ext cx="14897543" cy="9590437"/>
          </a:xfrm>
          <a:custGeom>
            <a:avLst/>
            <a:gdLst/>
            <a:ahLst/>
            <a:cxnLst/>
            <a:rect l="l" t="t" r="r" b="b"/>
            <a:pathLst>
              <a:path w="14897543" h="9590437">
                <a:moveTo>
                  <a:pt x="0" y="0"/>
                </a:moveTo>
                <a:lnTo>
                  <a:pt x="14897543" y="0"/>
                </a:lnTo>
                <a:lnTo>
                  <a:pt x="14897543" y="9590437"/>
                </a:lnTo>
                <a:lnTo>
                  <a:pt x="0" y="9590437"/>
                </a:lnTo>
                <a:lnTo>
                  <a:pt x="0" y="0"/>
                </a:lnTo>
                <a:close/>
              </a:path>
            </a:pathLst>
          </a:custGeom>
          <a:blipFill>
            <a:blip r:embed="rId5"/>
            <a:stretch>
              <a:fillRect t="-225" b="-225"/>
            </a:stretch>
          </a:blipFill>
        </p:spPr>
        <p:txBody>
          <a:bodyPr/>
          <a:lstStyle/>
          <a:p>
            <a:endParaRPr lang="en-US"/>
          </a:p>
        </p:txBody>
      </p:sp>
      <p:sp>
        <p:nvSpPr>
          <p:cNvPr id="8" name="TextBox 8"/>
          <p:cNvSpPr txBox="1"/>
          <p:nvPr/>
        </p:nvSpPr>
        <p:spPr>
          <a:xfrm>
            <a:off x="-772336" y="314325"/>
            <a:ext cx="7958804" cy="903679"/>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SVM Model</a:t>
            </a:r>
          </a:p>
        </p:txBody>
      </p:sp>
      <p:sp>
        <p:nvSpPr>
          <p:cNvPr id="9" name="TextBox 9"/>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TextBox 3"/>
          <p:cNvSpPr txBox="1"/>
          <p:nvPr/>
        </p:nvSpPr>
        <p:spPr>
          <a:xfrm>
            <a:off x="712970" y="141605"/>
            <a:ext cx="538311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Why SVM Model </a:t>
            </a:r>
          </a:p>
        </p:txBody>
      </p:sp>
      <p:sp>
        <p:nvSpPr>
          <p:cNvPr id="4" name="TextBox 4"/>
          <p:cNvSpPr txBox="1"/>
          <p:nvPr/>
        </p:nvSpPr>
        <p:spPr>
          <a:xfrm>
            <a:off x="0" y="2019014"/>
            <a:ext cx="18288000" cy="53809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1.SVMs perform well even in high-dimensional spaces, making them suitable for tasks with many features.</a:t>
            </a:r>
          </a:p>
          <a:p>
            <a:pPr algn="ctr">
              <a:lnSpc>
                <a:spcPts val="4759"/>
              </a:lnSpc>
            </a:pPr>
            <a:r>
              <a:rPr lang="en-US" sz="3399">
                <a:solidFill>
                  <a:srgbClr val="000000"/>
                </a:solidFill>
                <a:latin typeface="Canva Sans"/>
              </a:rPr>
              <a:t> 2.They can model non-linear decision boundaries by using different kernel functions</a:t>
            </a:r>
          </a:p>
          <a:p>
            <a:pPr>
              <a:lnSpc>
                <a:spcPts val="4759"/>
              </a:lnSpc>
            </a:pPr>
            <a:r>
              <a:rPr lang="en-US" sz="3399">
                <a:solidFill>
                  <a:srgbClr val="000000"/>
                </a:solidFill>
                <a:latin typeface="Canva Sans"/>
              </a:rPr>
              <a:t>         like polynomial,radial basis function (RBF), or sigmoid.</a:t>
            </a:r>
          </a:p>
          <a:p>
            <a:pPr>
              <a:lnSpc>
                <a:spcPts val="4759"/>
              </a:lnSpc>
            </a:pPr>
            <a:r>
              <a:rPr lang="en-US" sz="3399">
                <a:solidFill>
                  <a:srgbClr val="000000"/>
                </a:solidFill>
                <a:latin typeface="Canva Sans"/>
              </a:rPr>
              <a:t>    3.SVMs work well when there is a clear margin of separation between classes. </a:t>
            </a:r>
          </a:p>
          <a:p>
            <a:pPr algn="l">
              <a:lnSpc>
                <a:spcPts val="4759"/>
              </a:lnSpc>
            </a:pPr>
            <a:r>
              <a:rPr lang="en-US" sz="3399">
                <a:solidFill>
                  <a:srgbClr val="000000"/>
                </a:solidFill>
                <a:latin typeface="Canva Sans"/>
              </a:rPr>
              <a:t>   4.They aim to find the optimal hyperplane that maximizes this margin.</a:t>
            </a:r>
          </a:p>
          <a:p>
            <a:pPr algn="ctr">
              <a:lnSpc>
                <a:spcPts val="4759"/>
              </a:lnSpc>
            </a:pPr>
            <a:r>
              <a:rPr lang="en-US" sz="3399">
                <a:solidFill>
                  <a:srgbClr val="000000"/>
                </a:solidFill>
                <a:latin typeface="Canva Sans"/>
              </a:rPr>
              <a:t>  5.SVMs are less prone to overfitting, especially in high-dimensional spaces, compared to some other classifiers.</a:t>
            </a:r>
          </a:p>
          <a:p>
            <a:pPr algn="ctr">
              <a:lnSpc>
                <a:spcPts val="4759"/>
              </a:lnSpc>
            </a:pPr>
            <a:endParaRPr lang="en-US" sz="3399">
              <a:solidFill>
                <a:srgbClr val="000000"/>
              </a:solidFill>
              <a:latin typeface="Canva Sans"/>
            </a:endParaRPr>
          </a:p>
        </p:txBody>
      </p:sp>
      <p:sp>
        <p:nvSpPr>
          <p:cNvPr id="5" name="TextBox 5"/>
          <p:cNvSpPr txBox="1"/>
          <p:nvPr/>
        </p:nvSpPr>
        <p:spPr>
          <a:xfrm>
            <a:off x="13573302"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772127" y="1028700"/>
            <a:ext cx="12743747" cy="8785205"/>
          </a:xfrm>
          <a:custGeom>
            <a:avLst/>
            <a:gdLst/>
            <a:ahLst/>
            <a:cxnLst/>
            <a:rect l="l" t="t" r="r" b="b"/>
            <a:pathLst>
              <a:path w="12743747" h="8785205">
                <a:moveTo>
                  <a:pt x="0" y="0"/>
                </a:moveTo>
                <a:lnTo>
                  <a:pt x="12743746" y="0"/>
                </a:lnTo>
                <a:lnTo>
                  <a:pt x="12743746" y="8785205"/>
                </a:lnTo>
                <a:lnTo>
                  <a:pt x="0" y="8785205"/>
                </a:lnTo>
                <a:lnTo>
                  <a:pt x="0" y="0"/>
                </a:lnTo>
                <a:close/>
              </a:path>
            </a:pathLst>
          </a:custGeom>
          <a:blipFill>
            <a:blip r:embed="rId3"/>
            <a:stretch>
              <a:fillRect t="-1917" b="-1917"/>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17</a:t>
            </a:r>
          </a:p>
        </p:txBody>
      </p:sp>
      <p:sp>
        <p:nvSpPr>
          <p:cNvPr id="5" name="TextBox 5"/>
          <p:cNvSpPr txBox="1"/>
          <p:nvPr/>
        </p:nvSpPr>
        <p:spPr>
          <a:xfrm>
            <a:off x="-973389" y="314325"/>
            <a:ext cx="7958804" cy="903679"/>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SVM Result</a:t>
            </a:r>
          </a:p>
        </p:txBody>
      </p:sp>
      <p:sp>
        <p:nvSpPr>
          <p:cNvPr id="6" name="TextBox 6"/>
          <p:cNvSpPr txBox="1"/>
          <p:nvPr/>
        </p:nvSpPr>
        <p:spPr>
          <a:xfrm>
            <a:off x="14898513" y="8271741"/>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72833" y="1914439"/>
            <a:ext cx="16742335" cy="316611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404040"/>
                </a:solidFill>
                <a:latin typeface="Nunito Sans"/>
              </a:rPr>
              <a:t>We tried to get the best accuracy by doing :</a:t>
            </a:r>
          </a:p>
          <a:p>
            <a:pPr marL="777240" lvl="1" indent="-388620">
              <a:lnSpc>
                <a:spcPts val="5040"/>
              </a:lnSpc>
              <a:buFont typeface="Arial"/>
              <a:buChar char="•"/>
            </a:pPr>
            <a:r>
              <a:rPr lang="en-US" sz="3600">
                <a:solidFill>
                  <a:srgbClr val="404040"/>
                </a:solidFill>
                <a:latin typeface="Nunito Sans"/>
              </a:rPr>
              <a:t>1-GridSearchCV         2-RandomizedSearchCV</a:t>
            </a:r>
          </a:p>
          <a:p>
            <a:pPr>
              <a:lnSpc>
                <a:spcPts val="5040"/>
              </a:lnSpc>
            </a:pPr>
            <a:r>
              <a:rPr lang="en-US" sz="3600">
                <a:solidFill>
                  <a:srgbClr val="404040"/>
                </a:solidFill>
                <a:latin typeface="Nunito Sans"/>
              </a:rPr>
              <a:t>        by changing the hyperparameters( Regularization parameter values</a:t>
            </a:r>
          </a:p>
          <a:p>
            <a:pPr algn="ctr">
              <a:lnSpc>
                <a:spcPts val="5040"/>
              </a:lnSpc>
            </a:pPr>
            <a:r>
              <a:rPr lang="en-US" sz="3600">
                <a:solidFill>
                  <a:srgbClr val="404040"/>
                </a:solidFill>
                <a:latin typeface="Nunito Sans"/>
              </a:rPr>
              <a:t>, Kernel coefficient for 'rbf')</a:t>
            </a:r>
          </a:p>
          <a:p>
            <a:pPr algn="ctr">
              <a:lnSpc>
                <a:spcPts val="5040"/>
              </a:lnSpc>
            </a:pPr>
            <a:endParaRPr lang="en-US" sz="3600">
              <a:solidFill>
                <a:srgbClr val="404040"/>
              </a:solidFill>
              <a:latin typeface="Nunito Sans"/>
            </a:endParaRPr>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02</a:t>
            </a:r>
          </a:p>
        </p:txBody>
      </p:sp>
      <p:sp>
        <p:nvSpPr>
          <p:cNvPr id="5" name="TextBox 5"/>
          <p:cNvSpPr txBox="1"/>
          <p:nvPr/>
        </p:nvSpPr>
        <p:spPr>
          <a:xfrm>
            <a:off x="1026950" y="537527"/>
            <a:ext cx="6391126"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 Modification Made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US"/>
          </a:p>
        </p:txBody>
      </p:sp>
      <p:sp>
        <p:nvSpPr>
          <p:cNvPr id="3" name="Freeform 3"/>
          <p:cNvSpPr/>
          <p:nvPr/>
        </p:nvSpPr>
        <p:spPr>
          <a:xfrm rot="-3207916">
            <a:off x="-902291" y="6371229"/>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4685815">
            <a:off x="-4772726" y="4733817"/>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5" name="Freeform 5"/>
          <p:cNvSpPr/>
          <p:nvPr/>
        </p:nvSpPr>
        <p:spPr>
          <a:xfrm rot="7534804">
            <a:off x="13792673" y="-3468596"/>
            <a:ext cx="6933254" cy="7923719"/>
          </a:xfrm>
          <a:custGeom>
            <a:avLst/>
            <a:gdLst/>
            <a:ahLst/>
            <a:cxnLst/>
            <a:rect l="l" t="t" r="r" b="b"/>
            <a:pathLst>
              <a:path w="6933254" h="7923719">
                <a:moveTo>
                  <a:pt x="0" y="0"/>
                </a:moveTo>
                <a:lnTo>
                  <a:pt x="6933254" y="0"/>
                </a:lnTo>
                <a:lnTo>
                  <a:pt x="6933254" y="7923719"/>
                </a:lnTo>
                <a:lnTo>
                  <a:pt x="0" y="7923719"/>
                </a:lnTo>
                <a:lnTo>
                  <a:pt x="0" y="0"/>
                </a:lnTo>
                <a:close/>
              </a:path>
            </a:pathLst>
          </a:custGeom>
          <a:blipFill>
            <a:blip r:embed="rId3"/>
            <a:stretch>
              <a:fillRect/>
            </a:stretch>
          </a:blipFill>
        </p:spPr>
        <p:txBody>
          <a:bodyPr/>
          <a:lstStyle/>
          <a:p>
            <a:endParaRPr lang="en-US"/>
          </a:p>
        </p:txBody>
      </p:sp>
      <p:sp>
        <p:nvSpPr>
          <p:cNvPr id="6" name="Freeform 6"/>
          <p:cNvSpPr/>
          <p:nvPr/>
        </p:nvSpPr>
        <p:spPr>
          <a:xfrm rot="5933096">
            <a:off x="16349107"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7" name="Freeform 7"/>
          <p:cNvSpPr/>
          <p:nvPr/>
        </p:nvSpPr>
        <p:spPr>
          <a:xfrm>
            <a:off x="5220948" y="19486"/>
            <a:ext cx="10239415" cy="10267514"/>
          </a:xfrm>
          <a:custGeom>
            <a:avLst/>
            <a:gdLst/>
            <a:ahLst/>
            <a:cxnLst/>
            <a:rect l="l" t="t" r="r" b="b"/>
            <a:pathLst>
              <a:path w="10239415" h="10267514">
                <a:moveTo>
                  <a:pt x="0" y="0"/>
                </a:moveTo>
                <a:lnTo>
                  <a:pt x="10239415" y="0"/>
                </a:lnTo>
                <a:lnTo>
                  <a:pt x="10239415" y="10267514"/>
                </a:lnTo>
                <a:lnTo>
                  <a:pt x="0" y="10267514"/>
                </a:lnTo>
                <a:lnTo>
                  <a:pt x="0" y="0"/>
                </a:lnTo>
                <a:close/>
              </a:path>
            </a:pathLst>
          </a:custGeom>
          <a:blipFill>
            <a:blip r:embed="rId5"/>
            <a:stretch>
              <a:fillRect t="-8361" b="-1203"/>
            </a:stretch>
          </a:blipFill>
        </p:spPr>
        <p:txBody>
          <a:bodyPr/>
          <a:lstStyle/>
          <a:p>
            <a:endParaRPr lang="en-US"/>
          </a:p>
        </p:txBody>
      </p:sp>
      <p:sp>
        <p:nvSpPr>
          <p:cNvPr id="8" name="TextBox 8"/>
          <p:cNvSpPr txBox="1"/>
          <p:nvPr/>
        </p:nvSpPr>
        <p:spPr>
          <a:xfrm>
            <a:off x="-1547803" y="333811"/>
            <a:ext cx="7958804" cy="1704102"/>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Decition Tree</a:t>
            </a:r>
          </a:p>
          <a:p>
            <a:pPr algn="ctr">
              <a:lnSpc>
                <a:spcPts val="6335"/>
              </a:lnSpc>
            </a:pPr>
            <a:r>
              <a:rPr lang="en-US" sz="8019">
                <a:solidFill>
                  <a:srgbClr val="000000"/>
                </a:solidFill>
                <a:latin typeface="Sacramento"/>
              </a:rPr>
              <a:t> Result </a:t>
            </a:r>
          </a:p>
        </p:txBody>
      </p:sp>
      <p:sp>
        <p:nvSpPr>
          <p:cNvPr id="9" name="TextBox 9"/>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49412" y="287248"/>
            <a:ext cx="16564092" cy="863599"/>
          </a:xfrm>
          <a:prstGeom prst="rect">
            <a:avLst/>
          </a:prstGeom>
        </p:spPr>
        <p:txBody>
          <a:bodyPr lIns="0" tIns="0" rIns="0" bIns="0" rtlCol="0" anchor="t">
            <a:spAutoFit/>
          </a:bodyPr>
          <a:lstStyle/>
          <a:p>
            <a:pPr>
              <a:lnSpc>
                <a:spcPts val="7000"/>
              </a:lnSpc>
            </a:pPr>
            <a:r>
              <a:rPr lang="en-US" sz="5000">
                <a:solidFill>
                  <a:srgbClr val="404040"/>
                </a:solidFill>
                <a:latin typeface="Nunito Sans Bold"/>
              </a:rPr>
              <a:t>WHY DECISION TREE MODEL  </a:t>
            </a:r>
          </a:p>
        </p:txBody>
      </p:sp>
      <p:sp>
        <p:nvSpPr>
          <p:cNvPr id="4" name="TextBox 4"/>
          <p:cNvSpPr txBox="1"/>
          <p:nvPr/>
        </p:nvSpPr>
        <p:spPr>
          <a:xfrm>
            <a:off x="403616" y="1341347"/>
            <a:ext cx="16855684" cy="7633335"/>
          </a:xfrm>
          <a:prstGeom prst="rect">
            <a:avLst/>
          </a:prstGeom>
        </p:spPr>
        <p:txBody>
          <a:bodyPr lIns="0" tIns="0" rIns="0" bIns="0" rtlCol="0" anchor="t">
            <a:spAutoFit/>
          </a:bodyPr>
          <a:lstStyle/>
          <a:p>
            <a:pPr algn="ctr">
              <a:lnSpc>
                <a:spcPts val="5040"/>
              </a:lnSpc>
            </a:pPr>
            <a:r>
              <a:rPr lang="en-US" sz="3600">
                <a:solidFill>
                  <a:srgbClr val="404040"/>
                </a:solidFill>
                <a:latin typeface="Nunito Sans"/>
              </a:rPr>
              <a:t>1.Decision trees are easy to visualize and interpret,They mimic human decision- making by dividing the data into branches based on features.</a:t>
            </a:r>
          </a:p>
          <a:p>
            <a:pPr algn="ctr">
              <a:lnSpc>
                <a:spcPts val="5040"/>
              </a:lnSpc>
            </a:pPr>
            <a:r>
              <a:rPr lang="en-US" sz="3600">
                <a:solidFill>
                  <a:srgbClr val="404040"/>
                </a:solidFill>
                <a:latin typeface="Nunito Sans"/>
              </a:rPr>
              <a:t>2.They can handle non-linear relationships between features and the target variable effectively. </a:t>
            </a:r>
          </a:p>
          <a:p>
            <a:pPr algn="ctr">
              <a:lnSpc>
                <a:spcPts val="5040"/>
              </a:lnSpc>
            </a:pPr>
            <a:r>
              <a:rPr lang="en-US" sz="3600">
                <a:solidFill>
                  <a:srgbClr val="404040"/>
                </a:solidFill>
                <a:latin typeface="Nunito Sans"/>
              </a:rPr>
              <a:t>3.They're suitable for both numerical and categorical data without requiring extensive preprocessing.</a:t>
            </a:r>
          </a:p>
          <a:p>
            <a:pPr algn="ctr">
              <a:lnSpc>
                <a:spcPts val="5040"/>
              </a:lnSpc>
            </a:pPr>
            <a:r>
              <a:rPr lang="en-US" sz="3600">
                <a:solidFill>
                  <a:srgbClr val="404040"/>
                </a:solidFill>
                <a:latin typeface="Nunito Sans"/>
              </a:rPr>
              <a:t> 4. They can handle both linear and non-linear relationships without the need for normalization.</a:t>
            </a:r>
          </a:p>
          <a:p>
            <a:pPr algn="ctr">
              <a:lnSpc>
                <a:spcPts val="5040"/>
              </a:lnSpc>
            </a:pPr>
            <a:r>
              <a:rPr lang="en-US" sz="3600">
                <a:solidFill>
                  <a:srgbClr val="404040"/>
                </a:solidFill>
                <a:latin typeface="Nunito Sans"/>
              </a:rPr>
              <a:t>   5.They automatically select the most important features by placing them higher in the tree.</a:t>
            </a:r>
          </a:p>
          <a:p>
            <a:pPr>
              <a:lnSpc>
                <a:spcPts val="5040"/>
              </a:lnSpc>
            </a:pPr>
            <a:r>
              <a:rPr lang="en-US" sz="3600">
                <a:solidFill>
                  <a:srgbClr val="404040"/>
                </a:solidFill>
                <a:latin typeface="Nunito Sans"/>
              </a:rPr>
              <a:t>   6.They are relatively fast to train and can handle large datasets.</a:t>
            </a:r>
          </a:p>
          <a:p>
            <a:pPr algn="ctr">
              <a:lnSpc>
                <a:spcPts val="5040"/>
              </a:lnSpc>
            </a:pPr>
            <a:endParaRPr lang="en-US" sz="3600">
              <a:solidFill>
                <a:srgbClr val="404040"/>
              </a:solidFill>
              <a:latin typeface="Nunito Sans"/>
            </a:endParaRPr>
          </a:p>
        </p:txBody>
      </p:sp>
      <p:sp>
        <p:nvSpPr>
          <p:cNvPr id="5" name="TextBox 5"/>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061071" y="1757078"/>
            <a:ext cx="11834810" cy="8380412"/>
          </a:xfrm>
          <a:custGeom>
            <a:avLst/>
            <a:gdLst/>
            <a:ahLst/>
            <a:cxnLst/>
            <a:rect l="l" t="t" r="r" b="b"/>
            <a:pathLst>
              <a:path w="11834810" h="8380412">
                <a:moveTo>
                  <a:pt x="0" y="0"/>
                </a:moveTo>
                <a:lnTo>
                  <a:pt x="11834809" y="0"/>
                </a:lnTo>
                <a:lnTo>
                  <a:pt x="11834809" y="8380412"/>
                </a:lnTo>
                <a:lnTo>
                  <a:pt x="0" y="8380412"/>
                </a:lnTo>
                <a:lnTo>
                  <a:pt x="0" y="0"/>
                </a:lnTo>
                <a:close/>
              </a:path>
            </a:pathLst>
          </a:custGeom>
          <a:blipFill>
            <a:blip r:embed="rId3"/>
            <a:stretch>
              <a:fillRect l="-2364" t="-300" r="-2364"/>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02</a:t>
            </a:r>
          </a:p>
        </p:txBody>
      </p:sp>
      <p:sp>
        <p:nvSpPr>
          <p:cNvPr id="5" name="TextBox 5"/>
          <p:cNvSpPr txBox="1"/>
          <p:nvPr/>
        </p:nvSpPr>
        <p:spPr>
          <a:xfrm>
            <a:off x="644958" y="537527"/>
            <a:ext cx="6391126"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 Modification Made </a:t>
            </a:r>
          </a:p>
        </p:txBody>
      </p:sp>
      <p:sp>
        <p:nvSpPr>
          <p:cNvPr id="6" name="TextBox 6"/>
          <p:cNvSpPr txBox="1"/>
          <p:nvPr/>
        </p:nvSpPr>
        <p:spPr>
          <a:xfrm>
            <a:off x="261216" y="2416366"/>
            <a:ext cx="5463248" cy="6995160"/>
          </a:xfrm>
          <a:prstGeom prst="rect">
            <a:avLst/>
          </a:prstGeom>
        </p:spPr>
        <p:txBody>
          <a:bodyPr lIns="0" tIns="0" rIns="0" bIns="0" rtlCol="0" anchor="t">
            <a:spAutoFit/>
          </a:bodyPr>
          <a:lstStyle/>
          <a:p>
            <a:pPr algn="ctr">
              <a:lnSpc>
                <a:spcPts val="5040"/>
              </a:lnSpc>
              <a:spcBef>
                <a:spcPct val="0"/>
              </a:spcBef>
            </a:pPr>
            <a:r>
              <a:rPr lang="en-US" sz="3600">
                <a:solidFill>
                  <a:srgbClr val="404040"/>
                </a:solidFill>
                <a:latin typeface="Nunito Sans"/>
              </a:rPr>
              <a:t>We tried to get the best accuracy by changing the hyperparameters( max_depth, min_sampel_split,min_sampel_leaf)</a:t>
            </a:r>
          </a:p>
          <a:p>
            <a:pPr algn="ctr">
              <a:lnSpc>
                <a:spcPts val="5040"/>
              </a:lnSpc>
              <a:spcBef>
                <a:spcPct val="0"/>
              </a:spcBef>
            </a:pPr>
            <a:r>
              <a:rPr lang="en-US" sz="3600">
                <a:solidFill>
                  <a:srgbClr val="404040"/>
                </a:solidFill>
                <a:latin typeface="Nunito Sans"/>
              </a:rPr>
              <a:t>Best Parameters: max_depth= 5, min_samples_leaf=1,min_samples_split= 2}</a:t>
            </a:r>
          </a:p>
          <a:p>
            <a:pPr algn="ctr">
              <a:lnSpc>
                <a:spcPts val="5040"/>
              </a:lnSpc>
              <a:spcBef>
                <a:spcPct val="0"/>
              </a:spcBef>
            </a:pPr>
            <a:endParaRPr lang="en-US" sz="3600">
              <a:solidFill>
                <a:srgbClr val="404040"/>
              </a:solidFill>
              <a:latin typeface="Nuni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Freeform 3"/>
          <p:cNvSpPr/>
          <p:nvPr/>
        </p:nvSpPr>
        <p:spPr>
          <a:xfrm>
            <a:off x="609155" y="805120"/>
            <a:ext cx="12929837" cy="9481880"/>
          </a:xfrm>
          <a:custGeom>
            <a:avLst/>
            <a:gdLst/>
            <a:ahLst/>
            <a:cxnLst/>
            <a:rect l="l" t="t" r="r" b="b"/>
            <a:pathLst>
              <a:path w="12929837" h="9481880">
                <a:moveTo>
                  <a:pt x="0" y="0"/>
                </a:moveTo>
                <a:lnTo>
                  <a:pt x="12929837" y="0"/>
                </a:lnTo>
                <a:lnTo>
                  <a:pt x="12929837" y="9481880"/>
                </a:lnTo>
                <a:lnTo>
                  <a:pt x="0" y="948188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19</a:t>
            </a:r>
          </a:p>
        </p:txBody>
      </p:sp>
      <p:sp>
        <p:nvSpPr>
          <p:cNvPr id="5" name="TextBox 5"/>
          <p:cNvSpPr txBox="1"/>
          <p:nvPr/>
        </p:nvSpPr>
        <p:spPr>
          <a:xfrm>
            <a:off x="-216198" y="247650"/>
            <a:ext cx="11169678" cy="1362590"/>
          </a:xfrm>
          <a:prstGeom prst="rect">
            <a:avLst/>
          </a:prstGeom>
        </p:spPr>
        <p:txBody>
          <a:bodyPr lIns="0" tIns="0" rIns="0" bIns="0" rtlCol="0" anchor="t">
            <a:spAutoFit/>
          </a:bodyPr>
          <a:lstStyle/>
          <a:p>
            <a:pPr algn="ctr">
              <a:lnSpc>
                <a:spcPts val="5054"/>
              </a:lnSpc>
            </a:pPr>
            <a:r>
              <a:rPr lang="en-US" sz="6397">
                <a:solidFill>
                  <a:srgbClr val="000000"/>
                </a:solidFill>
                <a:latin typeface="Sacramento"/>
              </a:rPr>
              <a:t>Stochastic Gradient Descent model</a:t>
            </a:r>
          </a:p>
          <a:p>
            <a:pPr algn="ctr">
              <a:lnSpc>
                <a:spcPts val="5054"/>
              </a:lnSpc>
            </a:pPr>
            <a:endParaRPr lang="en-US" sz="6397">
              <a:solidFill>
                <a:srgbClr val="000000"/>
              </a:solidFill>
              <a:latin typeface="Sacramen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20</a:t>
            </a:r>
          </a:p>
        </p:txBody>
      </p:sp>
      <p:sp>
        <p:nvSpPr>
          <p:cNvPr id="4" name="TextBox 4"/>
          <p:cNvSpPr txBox="1"/>
          <p:nvPr/>
        </p:nvSpPr>
        <p:spPr>
          <a:xfrm>
            <a:off x="0" y="537527"/>
            <a:ext cx="14089330"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Why Stochastic Gradient Descent Model </a:t>
            </a:r>
          </a:p>
        </p:txBody>
      </p:sp>
      <p:sp>
        <p:nvSpPr>
          <p:cNvPr id="5" name="TextBox 5"/>
          <p:cNvSpPr txBox="1"/>
          <p:nvPr/>
        </p:nvSpPr>
        <p:spPr>
          <a:xfrm>
            <a:off x="0" y="1993551"/>
            <a:ext cx="18288000" cy="5380990"/>
          </a:xfrm>
          <a:prstGeom prst="rect">
            <a:avLst/>
          </a:prstGeom>
        </p:spPr>
        <p:txBody>
          <a:bodyPr lIns="0" tIns="0" rIns="0" bIns="0" rtlCol="0" anchor="t">
            <a:spAutoFit/>
          </a:bodyPr>
          <a:lstStyle/>
          <a:p>
            <a:pPr algn="ctr">
              <a:lnSpc>
                <a:spcPts val="4759"/>
              </a:lnSpc>
            </a:pPr>
            <a:r>
              <a:rPr lang="en-US" sz="3399">
                <a:solidFill>
                  <a:srgbClr val="404040"/>
                </a:solidFill>
                <a:latin typeface="Canva Sans"/>
              </a:rPr>
              <a:t>1.SGD works well with large datasets because it updates the model's parameters using a single training example at a time.</a:t>
            </a:r>
          </a:p>
          <a:p>
            <a:pPr algn="ctr">
              <a:lnSpc>
                <a:spcPts val="4759"/>
              </a:lnSpc>
            </a:pPr>
            <a:r>
              <a:rPr lang="en-US" sz="3399">
                <a:solidFill>
                  <a:srgbClr val="404040"/>
                </a:solidFill>
                <a:latin typeface="Canva Sans"/>
              </a:rPr>
              <a:t>2.It's adaptable to different loss functions for classification, regression, and other tasks.</a:t>
            </a:r>
          </a:p>
          <a:p>
            <a:pPr algn="ctr">
              <a:lnSpc>
                <a:spcPts val="4759"/>
              </a:lnSpc>
            </a:pPr>
            <a:r>
              <a:rPr lang="en-US" sz="3399">
                <a:solidFill>
                  <a:srgbClr val="404040"/>
                </a:solidFill>
                <a:latin typeface="Canva Sans"/>
              </a:rPr>
              <a:t> This flexibility allows it to handle various types of problems.</a:t>
            </a:r>
          </a:p>
          <a:p>
            <a:pPr algn="ctr">
              <a:lnSpc>
                <a:spcPts val="4759"/>
              </a:lnSpc>
            </a:pPr>
            <a:r>
              <a:rPr lang="en-US" sz="3399">
                <a:solidFill>
                  <a:srgbClr val="404040"/>
                </a:solidFill>
                <a:latin typeface="Canva Sans"/>
              </a:rPr>
              <a:t>3.It supports online learning, meaning it can continuously learn from new data in real-time, </a:t>
            </a:r>
          </a:p>
          <a:p>
            <a:pPr algn="ctr">
              <a:lnSpc>
                <a:spcPts val="4759"/>
              </a:lnSpc>
            </a:pPr>
            <a:r>
              <a:rPr lang="en-US" sz="3399">
                <a:solidFill>
                  <a:srgbClr val="404040"/>
                </a:solidFill>
                <a:latin typeface="Canva Sans"/>
              </a:rPr>
              <a:t>  which is beneficial in scenarios where the data is constantly changing or streaming.</a:t>
            </a:r>
          </a:p>
          <a:p>
            <a:pPr algn="ctr">
              <a:lnSpc>
                <a:spcPts val="4759"/>
              </a:lnSpc>
            </a:pPr>
            <a:r>
              <a:rPr lang="en-US" sz="3399">
                <a:solidFill>
                  <a:srgbClr val="404040"/>
                </a:solidFill>
                <a:latin typeface="Canva Sans"/>
              </a:rPr>
              <a:t>4.It incorporates regularization techniques like L1 and L2 regularization to prevent overfitting, making it more robust against noisy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graphicFrame>
        <p:nvGraphicFramePr>
          <p:cNvPr id="3" name="Table 3"/>
          <p:cNvGraphicFramePr>
            <a:graphicFrameLocks noGrp="1"/>
          </p:cNvGraphicFramePr>
          <p:nvPr/>
        </p:nvGraphicFramePr>
        <p:xfrm>
          <a:off x="217146" y="1028700"/>
          <a:ext cx="17749016" cy="9227115"/>
        </p:xfrm>
        <a:graphic>
          <a:graphicData uri="http://schemas.openxmlformats.org/drawingml/2006/table">
            <a:tbl>
              <a:tblPr/>
              <a:tblGrid>
                <a:gridCol w="8717940">
                  <a:extLst>
                    <a:ext uri="{9D8B030D-6E8A-4147-A177-3AD203B41FA5}">
                      <a16:colId xmlns:a16="http://schemas.microsoft.com/office/drawing/2014/main" val="20000"/>
                    </a:ext>
                  </a:extLst>
                </a:gridCol>
                <a:gridCol w="9031075">
                  <a:extLst>
                    <a:ext uri="{9D8B030D-6E8A-4147-A177-3AD203B41FA5}">
                      <a16:colId xmlns:a16="http://schemas.microsoft.com/office/drawing/2014/main" val="20001"/>
                    </a:ext>
                  </a:extLst>
                </a:gridCol>
              </a:tblGrid>
              <a:tr h="1291207">
                <a:tc>
                  <a:txBody>
                    <a:bodyPr/>
                    <a:lstStyle/>
                    <a:p>
                      <a:pPr algn="ctr">
                        <a:lnSpc>
                          <a:spcPts val="6334"/>
                        </a:lnSpc>
                        <a:defRPr/>
                      </a:pPr>
                      <a:r>
                        <a:rPr lang="en-US" sz="4524">
                          <a:solidFill>
                            <a:srgbClr val="000000"/>
                          </a:solidFill>
                          <a:latin typeface="Montserrat Classic"/>
                        </a:rPr>
                        <a:t>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194"/>
                        </a:lnSpc>
                        <a:defRPr/>
                      </a:pPr>
                      <a:r>
                        <a:rPr lang="en-US" sz="4424">
                          <a:solidFill>
                            <a:srgbClr val="000000"/>
                          </a:solidFill>
                          <a:latin typeface="Montserrat Classic"/>
                        </a:rPr>
                        <a:t>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1207">
                <a:tc>
                  <a:txBody>
                    <a:bodyPr/>
                    <a:lstStyle/>
                    <a:p>
                      <a:pPr algn="ctr">
                        <a:lnSpc>
                          <a:spcPts val="6334"/>
                        </a:lnSpc>
                        <a:defRPr/>
                      </a:pPr>
                      <a:r>
                        <a:rPr lang="en-US" sz="4524">
                          <a:solidFill>
                            <a:srgbClr val="000000"/>
                          </a:solidFill>
                          <a:cs typeface="Montserrat Classic"/>
                        </a:rPr>
                        <a:t>فرح اسامة رؤوف عبد القادر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054"/>
                        </a:lnSpc>
                        <a:defRPr/>
                      </a:pPr>
                      <a:r>
                        <a:rPr lang="en-US" sz="4324">
                          <a:solidFill>
                            <a:srgbClr val="000000"/>
                          </a:solidFill>
                          <a:latin typeface="Montserrat Classic"/>
                        </a:rPr>
                        <a:t>20201700577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91207">
                <a:tc>
                  <a:txBody>
                    <a:bodyPr/>
                    <a:lstStyle/>
                    <a:p>
                      <a:pPr algn="ctr">
                        <a:lnSpc>
                          <a:spcPts val="6334"/>
                        </a:lnSpc>
                        <a:defRPr/>
                      </a:pPr>
                      <a:r>
                        <a:rPr lang="en-US" sz="4524">
                          <a:solidFill>
                            <a:srgbClr val="000000"/>
                          </a:solidFill>
                          <a:cs typeface="Montserrat Classic"/>
                        </a:rPr>
                        <a:t>ماهيتاب احمد محمد نجيب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194"/>
                        </a:lnSpc>
                        <a:defRPr/>
                      </a:pPr>
                      <a:r>
                        <a:rPr lang="en-US" sz="4424">
                          <a:solidFill>
                            <a:srgbClr val="000000"/>
                          </a:solidFill>
                          <a:latin typeface="Montserrat Classic"/>
                        </a:rPr>
                        <a:t>20201700644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3401">
                <a:tc>
                  <a:txBody>
                    <a:bodyPr/>
                    <a:lstStyle/>
                    <a:p>
                      <a:pPr algn="ctr">
                        <a:lnSpc>
                          <a:spcPts val="6474"/>
                        </a:lnSpc>
                        <a:defRPr/>
                      </a:pPr>
                      <a:r>
                        <a:rPr lang="en-US" sz="4624">
                          <a:solidFill>
                            <a:srgbClr val="000000"/>
                          </a:solidFill>
                          <a:cs typeface="Montserrat Classic"/>
                        </a:rPr>
                        <a:t>فاطمه طلبه عبدالنعيم عبدالله</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194"/>
                        </a:lnSpc>
                        <a:defRPr/>
                      </a:pPr>
                      <a:r>
                        <a:rPr lang="en-US" sz="4424">
                          <a:solidFill>
                            <a:srgbClr val="000000"/>
                          </a:solidFill>
                          <a:latin typeface="Montserrat Classic"/>
                        </a:rPr>
                        <a:t>20201700569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77287">
                <a:tc>
                  <a:txBody>
                    <a:bodyPr/>
                    <a:lstStyle/>
                    <a:p>
                      <a:pPr algn="ctr">
                        <a:lnSpc>
                          <a:spcPts val="7033"/>
                        </a:lnSpc>
                        <a:defRPr/>
                      </a:pPr>
                      <a:r>
                        <a:rPr lang="en-US" sz="5024">
                          <a:solidFill>
                            <a:srgbClr val="000000"/>
                          </a:solidFill>
                          <a:cs typeface="Montserrat Classic"/>
                        </a:rPr>
                        <a:t>هند محمد مصطفي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914"/>
                        </a:lnSpc>
                        <a:defRPr/>
                      </a:pPr>
                      <a:r>
                        <a:rPr lang="en-US" sz="4224">
                          <a:solidFill>
                            <a:srgbClr val="000000"/>
                          </a:solidFill>
                          <a:latin typeface="Montserrat Classic"/>
                        </a:rPr>
                        <a:t>20201701180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61600">
                <a:tc>
                  <a:txBody>
                    <a:bodyPr/>
                    <a:lstStyle/>
                    <a:p>
                      <a:pPr algn="ctr">
                        <a:lnSpc>
                          <a:spcPts val="6614"/>
                        </a:lnSpc>
                        <a:defRPr/>
                      </a:pPr>
                      <a:r>
                        <a:rPr lang="en-US" sz="4724">
                          <a:solidFill>
                            <a:srgbClr val="000000"/>
                          </a:solidFill>
                          <a:cs typeface="Montserrat Classic"/>
                        </a:rPr>
                        <a:t>اسراء فتحي عبدالله صالح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774"/>
                        </a:lnSpc>
                        <a:defRPr/>
                      </a:pPr>
                      <a:r>
                        <a:rPr lang="en-US" sz="4124">
                          <a:solidFill>
                            <a:srgbClr val="000000"/>
                          </a:solidFill>
                          <a:latin typeface="Montserrat Classic"/>
                        </a:rPr>
                        <a:t>20201700112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91207">
                <a:tc>
                  <a:txBody>
                    <a:bodyPr/>
                    <a:lstStyle/>
                    <a:p>
                      <a:pPr algn="ctr">
                        <a:lnSpc>
                          <a:spcPts val="6299"/>
                        </a:lnSpc>
                        <a:defRPr/>
                      </a:pPr>
                      <a:r>
                        <a:rPr lang="en-US" sz="4500">
                          <a:solidFill>
                            <a:srgbClr val="000000"/>
                          </a:solidFill>
                          <a:cs typeface="Montserrat Classic"/>
                        </a:rPr>
                        <a:t>شهد خالد فتح الباب عبد الوهاب</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500">
                          <a:solidFill>
                            <a:srgbClr val="000000"/>
                          </a:solidFill>
                          <a:latin typeface="Montserrat Classic"/>
                        </a:rPr>
                        <a:t>20201701170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Box 4"/>
          <p:cNvSpPr txBox="1"/>
          <p:nvPr/>
        </p:nvSpPr>
        <p:spPr>
          <a:xfrm>
            <a:off x="-289471" y="305505"/>
            <a:ext cx="6865133" cy="1159643"/>
          </a:xfrm>
          <a:prstGeom prst="rect">
            <a:avLst/>
          </a:prstGeom>
        </p:spPr>
        <p:txBody>
          <a:bodyPr lIns="0" tIns="0" rIns="0" bIns="0" rtlCol="0" anchor="t">
            <a:spAutoFit/>
          </a:bodyPr>
          <a:lstStyle/>
          <a:p>
            <a:pPr algn="ctr">
              <a:lnSpc>
                <a:spcPts val="8111"/>
              </a:lnSpc>
            </a:pPr>
            <a:r>
              <a:rPr lang="en-US" sz="10267">
                <a:solidFill>
                  <a:srgbClr val="000000"/>
                </a:solidFill>
                <a:latin typeface="Sacramento"/>
              </a:rPr>
              <a:t>team members</a:t>
            </a:r>
          </a:p>
        </p:txBody>
      </p:sp>
      <p:sp>
        <p:nvSpPr>
          <p:cNvPr id="5" name="TextBox 5"/>
          <p:cNvSpPr txBox="1"/>
          <p:nvPr/>
        </p:nvSpPr>
        <p:spPr>
          <a:xfrm>
            <a:off x="17433119" y="9191625"/>
            <a:ext cx="533043"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01</a:t>
            </a:r>
          </a:p>
          <a:p>
            <a:pPr algn="ctr">
              <a:lnSpc>
                <a:spcPts val="4759"/>
              </a:lnSpc>
            </a:pPr>
            <a:endParaRPr lang="en-US" sz="3399">
              <a:solidFill>
                <a:srgbClr val="000000"/>
              </a:solidFill>
              <a:latin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34925" y="191054"/>
            <a:ext cx="11498443" cy="9904893"/>
          </a:xfrm>
          <a:custGeom>
            <a:avLst/>
            <a:gdLst/>
            <a:ahLst/>
            <a:cxnLst/>
            <a:rect l="l" t="t" r="r" b="b"/>
            <a:pathLst>
              <a:path w="11498443" h="9904893">
                <a:moveTo>
                  <a:pt x="0" y="0"/>
                </a:moveTo>
                <a:lnTo>
                  <a:pt x="11498443" y="0"/>
                </a:lnTo>
                <a:lnTo>
                  <a:pt x="11498443" y="9904892"/>
                </a:lnTo>
                <a:lnTo>
                  <a:pt x="0" y="9904892"/>
                </a:lnTo>
                <a:lnTo>
                  <a:pt x="0" y="0"/>
                </a:lnTo>
                <a:close/>
              </a:path>
            </a:pathLst>
          </a:custGeom>
          <a:blipFill>
            <a:blip r:embed="rId3"/>
            <a:stretch>
              <a:fillRect l="-7302" r="-9309"/>
            </a:stretch>
          </a:blipFill>
        </p:spPr>
        <p:txBody>
          <a:bodyPr/>
          <a:lstStyle/>
          <a:p>
            <a:endParaRPr lang="en-US"/>
          </a:p>
        </p:txBody>
      </p:sp>
      <p:sp>
        <p:nvSpPr>
          <p:cNvPr id="4" name="TextBox 4"/>
          <p:cNvSpPr txBox="1"/>
          <p:nvPr/>
        </p:nvSpPr>
        <p:spPr>
          <a:xfrm>
            <a:off x="13192347"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21</a:t>
            </a:r>
          </a:p>
        </p:txBody>
      </p:sp>
      <p:sp>
        <p:nvSpPr>
          <p:cNvPr id="5" name="TextBox 5"/>
          <p:cNvSpPr txBox="1"/>
          <p:nvPr/>
        </p:nvSpPr>
        <p:spPr>
          <a:xfrm>
            <a:off x="-178243" y="141605"/>
            <a:ext cx="6391126" cy="887095"/>
          </a:xfrm>
          <a:prstGeom prst="rect">
            <a:avLst/>
          </a:prstGeom>
        </p:spPr>
        <p:txBody>
          <a:bodyPr lIns="0" tIns="0" rIns="0" bIns="0" rtlCol="0" anchor="t">
            <a:spAutoFit/>
          </a:bodyPr>
          <a:lstStyle/>
          <a:p>
            <a:pPr algn="ctr">
              <a:lnSpc>
                <a:spcPts val="7279"/>
              </a:lnSpc>
            </a:pPr>
            <a:r>
              <a:rPr lang="en-US" sz="5199">
                <a:solidFill>
                  <a:srgbClr val="404040"/>
                </a:solidFill>
                <a:latin typeface="Canva Sans Bold"/>
              </a:rPr>
              <a:t> Modification Made </a:t>
            </a:r>
          </a:p>
        </p:txBody>
      </p:sp>
      <p:sp>
        <p:nvSpPr>
          <p:cNvPr id="6" name="TextBox 6"/>
          <p:cNvSpPr txBox="1"/>
          <p:nvPr/>
        </p:nvSpPr>
        <p:spPr>
          <a:xfrm>
            <a:off x="105038" y="2299109"/>
            <a:ext cx="5824565" cy="3425865"/>
          </a:xfrm>
          <a:prstGeom prst="rect">
            <a:avLst/>
          </a:prstGeom>
        </p:spPr>
        <p:txBody>
          <a:bodyPr lIns="0" tIns="0" rIns="0" bIns="0" rtlCol="0" anchor="t">
            <a:spAutoFit/>
          </a:bodyPr>
          <a:lstStyle/>
          <a:p>
            <a:pPr algn="ctr">
              <a:lnSpc>
                <a:spcPts val="4550"/>
              </a:lnSpc>
            </a:pPr>
            <a:r>
              <a:rPr lang="en-US" sz="3250">
                <a:solidFill>
                  <a:srgbClr val="404040"/>
                </a:solidFill>
                <a:latin typeface="Canva Sans"/>
              </a:rPr>
              <a:t>We tried to get the best accuracy by changing the hyperparameters(loss,alpha)</a:t>
            </a:r>
          </a:p>
          <a:p>
            <a:pPr algn="ctr">
              <a:lnSpc>
                <a:spcPts val="4550"/>
              </a:lnSpc>
            </a:pPr>
            <a:r>
              <a:rPr lang="en-US" sz="3250">
                <a:solidFill>
                  <a:srgbClr val="404040"/>
                </a:solidFill>
                <a:latin typeface="Canva Sans"/>
              </a:rPr>
              <a:t>Best Parameters: alpha=0.0001,</a:t>
            </a:r>
          </a:p>
          <a:p>
            <a:pPr algn="ctr">
              <a:lnSpc>
                <a:spcPts val="4550"/>
              </a:lnSpc>
            </a:pPr>
            <a:r>
              <a:rPr lang="en-US" sz="3250">
                <a:solidFill>
                  <a:srgbClr val="404040"/>
                </a:solidFill>
                <a:latin typeface="Canva Sans"/>
              </a:rPr>
              <a:t> loss= squared_hinge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090" t="-33503" r="-48533" b="-35121"/>
            </a:stretch>
          </a:blipFill>
        </p:spPr>
        <p:txBody>
          <a:bodyPr/>
          <a:lstStyle/>
          <a:p>
            <a:endParaRPr lang="en-US"/>
          </a:p>
        </p:txBody>
      </p:sp>
      <p:sp>
        <p:nvSpPr>
          <p:cNvPr id="3" name="Freeform 3"/>
          <p:cNvSpPr/>
          <p:nvPr/>
        </p:nvSpPr>
        <p:spPr>
          <a:xfrm rot="-753236">
            <a:off x="12002724" y="-3086100"/>
            <a:ext cx="7252335" cy="8229600"/>
          </a:xfrm>
          <a:custGeom>
            <a:avLst/>
            <a:gdLst/>
            <a:ahLst/>
            <a:cxnLst/>
            <a:rect l="l" t="t" r="r" b="b"/>
            <a:pathLst>
              <a:path w="7252335" h="8229600">
                <a:moveTo>
                  <a:pt x="0" y="0"/>
                </a:moveTo>
                <a:lnTo>
                  <a:pt x="7252335" y="0"/>
                </a:lnTo>
                <a:lnTo>
                  <a:pt x="7252335"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269632">
            <a:off x="-3787048" y="5690235"/>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4"/>
            <a:stretch>
              <a:fillRect/>
            </a:stretch>
          </a:blipFill>
        </p:spPr>
        <p:txBody>
          <a:bodyPr/>
          <a:lstStyle/>
          <a:p>
            <a:endParaRPr lang="en-US"/>
          </a:p>
        </p:txBody>
      </p:sp>
      <p:sp>
        <p:nvSpPr>
          <p:cNvPr id="5" name="Freeform 5"/>
          <p:cNvSpPr/>
          <p:nvPr/>
        </p:nvSpPr>
        <p:spPr>
          <a:xfrm>
            <a:off x="0" y="1028700"/>
            <a:ext cx="15243268" cy="9258300"/>
          </a:xfrm>
          <a:custGeom>
            <a:avLst/>
            <a:gdLst/>
            <a:ahLst/>
            <a:cxnLst/>
            <a:rect l="l" t="t" r="r" b="b"/>
            <a:pathLst>
              <a:path w="15243268" h="9258300">
                <a:moveTo>
                  <a:pt x="0" y="0"/>
                </a:moveTo>
                <a:lnTo>
                  <a:pt x="15243268" y="0"/>
                </a:lnTo>
                <a:lnTo>
                  <a:pt x="15243268" y="9258300"/>
                </a:lnTo>
                <a:lnTo>
                  <a:pt x="0" y="925830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22</a:t>
            </a:r>
          </a:p>
        </p:txBody>
      </p:sp>
      <p:sp>
        <p:nvSpPr>
          <p:cNvPr id="7" name="TextBox 7"/>
          <p:cNvSpPr txBox="1"/>
          <p:nvPr/>
        </p:nvSpPr>
        <p:spPr>
          <a:xfrm>
            <a:off x="-1270118" y="424477"/>
            <a:ext cx="10840568" cy="903679"/>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From Scratch Model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24487" y="0"/>
            <a:ext cx="18063513" cy="12344543"/>
          </a:xfrm>
          <a:custGeom>
            <a:avLst/>
            <a:gdLst/>
            <a:ahLst/>
            <a:cxnLst/>
            <a:rect l="l" t="t" r="r" b="b"/>
            <a:pathLst>
              <a:path w="18063513" h="12344543">
                <a:moveTo>
                  <a:pt x="0" y="0"/>
                </a:moveTo>
                <a:lnTo>
                  <a:pt x="18063513" y="0"/>
                </a:lnTo>
                <a:lnTo>
                  <a:pt x="18063513" y="12344543"/>
                </a:lnTo>
                <a:lnTo>
                  <a:pt x="0" y="12344543"/>
                </a:lnTo>
                <a:lnTo>
                  <a:pt x="0" y="0"/>
                </a:lnTo>
                <a:close/>
              </a:path>
            </a:pathLst>
          </a:custGeom>
          <a:blipFill>
            <a:blip r:embed="rId3"/>
            <a:stretch>
              <a:fillRect t="-4579" b="-4579"/>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35822" y="-833816"/>
            <a:ext cx="15474870" cy="11954632"/>
          </a:xfrm>
          <a:custGeom>
            <a:avLst/>
            <a:gdLst/>
            <a:ahLst/>
            <a:cxnLst/>
            <a:rect l="l" t="t" r="r" b="b"/>
            <a:pathLst>
              <a:path w="15474870" h="11954632">
                <a:moveTo>
                  <a:pt x="0" y="0"/>
                </a:moveTo>
                <a:lnTo>
                  <a:pt x="15474870" y="0"/>
                </a:lnTo>
                <a:lnTo>
                  <a:pt x="15474870" y="11954632"/>
                </a:lnTo>
                <a:lnTo>
                  <a:pt x="0" y="1195463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477784"/>
            <a:ext cx="18288000" cy="8780516"/>
          </a:xfrm>
          <a:custGeom>
            <a:avLst/>
            <a:gdLst/>
            <a:ahLst/>
            <a:cxnLst/>
            <a:rect l="l" t="t" r="r" b="b"/>
            <a:pathLst>
              <a:path w="18288000" h="8780516">
                <a:moveTo>
                  <a:pt x="0" y="0"/>
                </a:moveTo>
                <a:lnTo>
                  <a:pt x="18288000" y="0"/>
                </a:lnTo>
                <a:lnTo>
                  <a:pt x="18288000" y="8780516"/>
                </a:lnTo>
                <a:lnTo>
                  <a:pt x="0" y="8780516"/>
                </a:lnTo>
                <a:lnTo>
                  <a:pt x="0" y="0"/>
                </a:lnTo>
                <a:close/>
              </a:path>
            </a:pathLst>
          </a:custGeom>
          <a:blipFill>
            <a:blip r:embed="rId3"/>
            <a:stretch>
              <a:fillRect l="-5550" r="-5550"/>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TextBox 3"/>
          <p:cNvSpPr txBox="1"/>
          <p:nvPr/>
        </p:nvSpPr>
        <p:spPr>
          <a:xfrm>
            <a:off x="1380304" y="4748874"/>
            <a:ext cx="13789350" cy="903679"/>
          </a:xfrm>
          <a:prstGeom prst="rect">
            <a:avLst/>
          </a:prstGeom>
        </p:spPr>
        <p:txBody>
          <a:bodyPr lIns="0" tIns="0" rIns="0" bIns="0" rtlCol="0" anchor="t">
            <a:spAutoFit/>
          </a:bodyPr>
          <a:lstStyle/>
          <a:p>
            <a:pPr algn="ctr">
              <a:lnSpc>
                <a:spcPts val="6335"/>
              </a:lnSpc>
            </a:pPr>
            <a:r>
              <a:rPr lang="en-US" sz="8019">
                <a:solidFill>
                  <a:srgbClr val="000000"/>
                </a:solidFill>
                <a:latin typeface="Sacramento"/>
              </a:rPr>
              <a:t>From Scratch Result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59685" y="169576"/>
            <a:ext cx="15343366" cy="10117424"/>
          </a:xfrm>
          <a:custGeom>
            <a:avLst/>
            <a:gdLst/>
            <a:ahLst/>
            <a:cxnLst/>
            <a:rect l="l" t="t" r="r" b="b"/>
            <a:pathLst>
              <a:path w="15343366" h="10117424">
                <a:moveTo>
                  <a:pt x="0" y="0"/>
                </a:moveTo>
                <a:lnTo>
                  <a:pt x="15343366" y="0"/>
                </a:lnTo>
                <a:lnTo>
                  <a:pt x="15343366" y="10117424"/>
                </a:lnTo>
                <a:lnTo>
                  <a:pt x="0" y="1011742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51538" y="608081"/>
            <a:ext cx="17007762" cy="8650219"/>
          </a:xfrm>
          <a:custGeom>
            <a:avLst/>
            <a:gdLst/>
            <a:ahLst/>
            <a:cxnLst/>
            <a:rect l="l" t="t" r="r" b="b"/>
            <a:pathLst>
              <a:path w="17007762" h="8650219">
                <a:moveTo>
                  <a:pt x="0" y="0"/>
                </a:moveTo>
                <a:lnTo>
                  <a:pt x="17007762" y="0"/>
                </a:lnTo>
                <a:lnTo>
                  <a:pt x="17007762" y="8650219"/>
                </a:lnTo>
                <a:lnTo>
                  <a:pt x="0" y="865021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TextBox 3"/>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29</a:t>
            </a:r>
          </a:p>
        </p:txBody>
      </p:sp>
      <p:sp>
        <p:nvSpPr>
          <p:cNvPr id="4" name="TextBox 4"/>
          <p:cNvSpPr txBox="1"/>
          <p:nvPr/>
        </p:nvSpPr>
        <p:spPr>
          <a:xfrm>
            <a:off x="-2245096" y="1174477"/>
            <a:ext cx="9791598" cy="1107968"/>
          </a:xfrm>
          <a:prstGeom prst="rect">
            <a:avLst/>
          </a:prstGeom>
        </p:spPr>
        <p:txBody>
          <a:bodyPr lIns="0" tIns="0" rIns="0" bIns="0" rtlCol="0" anchor="t">
            <a:spAutoFit/>
          </a:bodyPr>
          <a:lstStyle/>
          <a:p>
            <a:pPr algn="ctr">
              <a:lnSpc>
                <a:spcPts val="7794"/>
              </a:lnSpc>
            </a:pPr>
            <a:r>
              <a:rPr lang="en-US" sz="9866">
                <a:solidFill>
                  <a:srgbClr val="000000"/>
                </a:solidFill>
                <a:latin typeface="Sacramento"/>
              </a:rPr>
              <a:t>Conclusion.</a:t>
            </a:r>
          </a:p>
        </p:txBody>
      </p:sp>
      <p:sp>
        <p:nvSpPr>
          <p:cNvPr id="5" name="TextBox 5"/>
          <p:cNvSpPr txBox="1"/>
          <p:nvPr/>
        </p:nvSpPr>
        <p:spPr>
          <a:xfrm>
            <a:off x="548272" y="2215770"/>
            <a:ext cx="16275066" cy="6063622"/>
          </a:xfrm>
          <a:prstGeom prst="rect">
            <a:avLst/>
          </a:prstGeom>
        </p:spPr>
        <p:txBody>
          <a:bodyPr lIns="0" tIns="0" rIns="0" bIns="0" rtlCol="0" anchor="t">
            <a:spAutoFit/>
          </a:bodyPr>
          <a:lstStyle/>
          <a:p>
            <a:pPr>
              <a:lnSpc>
                <a:spcPts val="4409"/>
              </a:lnSpc>
            </a:pPr>
            <a:r>
              <a:rPr lang="en-US" sz="3149">
                <a:solidFill>
                  <a:srgbClr val="000000"/>
                </a:solidFill>
                <a:latin typeface="Nunito Sans"/>
              </a:rPr>
              <a:t>we tried so many models and we find out that the best classifiers for our problem is random forest and xgb classifiers and in the following we discuss how we reached the best accuracy for every one of these two models:</a:t>
            </a:r>
          </a:p>
          <a:p>
            <a:pPr>
              <a:lnSpc>
                <a:spcPts val="4409"/>
              </a:lnSpc>
            </a:pPr>
            <a:endParaRPr lang="en-US" sz="3149">
              <a:solidFill>
                <a:srgbClr val="000000"/>
              </a:solidFill>
              <a:latin typeface="Nunito Sans"/>
            </a:endParaRPr>
          </a:p>
          <a:p>
            <a:pPr marL="680022" lvl="1" indent="-340011">
              <a:lnSpc>
                <a:spcPts val="4409"/>
              </a:lnSpc>
              <a:buFont typeface="Arial"/>
              <a:buChar char="•"/>
            </a:pPr>
            <a:r>
              <a:rPr lang="en-US" sz="3149">
                <a:solidFill>
                  <a:srgbClr val="000000"/>
                </a:solidFill>
                <a:latin typeface="Nunito Sans"/>
              </a:rPr>
              <a:t>in random forest model, we first got 90% accuracy and without changing anything it reduced to 87% we tried to change the hyperparameters and use grid search to reach the same accuracy but it stopped changing and became fixed so we reached 87% accuracy with these hyperparameters mentioned it slide 16.</a:t>
            </a:r>
          </a:p>
          <a:p>
            <a:pPr marL="680022" lvl="1" indent="-340011">
              <a:lnSpc>
                <a:spcPts val="4409"/>
              </a:lnSpc>
              <a:buFont typeface="Arial"/>
              <a:buChar char="•"/>
            </a:pPr>
            <a:r>
              <a:rPr lang="en-US" sz="3149">
                <a:solidFill>
                  <a:srgbClr val="000000"/>
                </a:solidFill>
                <a:latin typeface="Nunito Sans"/>
              </a:rPr>
              <a:t>in xgb we first got 85% accuracy and we changed in hyperparameters as mentioned it slide 20 to reach the best accuracy we could get which is 87%.</a:t>
            </a:r>
          </a:p>
          <a:p>
            <a:pPr algn="ctr">
              <a:lnSpc>
                <a:spcPts val="4409"/>
              </a:lnSpc>
              <a:spcBef>
                <a:spcPct val="0"/>
              </a:spcBef>
            </a:pPr>
            <a:endParaRPr lang="en-US" sz="3149">
              <a:solidFill>
                <a:srgbClr val="000000"/>
              </a:solidFill>
              <a:latin typeface="Nuni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Freeform 3"/>
          <p:cNvSpPr/>
          <p:nvPr/>
        </p:nvSpPr>
        <p:spPr>
          <a:xfrm>
            <a:off x="481411" y="2016028"/>
            <a:ext cx="15292621" cy="8270972"/>
          </a:xfrm>
          <a:custGeom>
            <a:avLst/>
            <a:gdLst/>
            <a:ahLst/>
            <a:cxnLst/>
            <a:rect l="l" t="t" r="r" b="b"/>
            <a:pathLst>
              <a:path w="15292621" h="8270972">
                <a:moveTo>
                  <a:pt x="0" y="0"/>
                </a:moveTo>
                <a:lnTo>
                  <a:pt x="15292622" y="0"/>
                </a:lnTo>
                <a:lnTo>
                  <a:pt x="15292622" y="8270972"/>
                </a:lnTo>
                <a:lnTo>
                  <a:pt x="0" y="8270972"/>
                </a:lnTo>
                <a:lnTo>
                  <a:pt x="0" y="0"/>
                </a:lnTo>
                <a:close/>
              </a:path>
            </a:pathLst>
          </a:custGeom>
          <a:blipFill>
            <a:blip r:embed="rId3"/>
            <a:stretch>
              <a:fillRect l="-2299" r="-2299"/>
            </a:stretch>
          </a:blipFill>
        </p:spPr>
        <p:txBody>
          <a:bodyPr/>
          <a:lstStyle/>
          <a:p>
            <a:endParaRPr lang="en-US"/>
          </a:p>
        </p:txBody>
      </p:sp>
      <p:sp>
        <p:nvSpPr>
          <p:cNvPr id="4" name="TextBox 4"/>
          <p:cNvSpPr txBox="1"/>
          <p:nvPr/>
        </p:nvSpPr>
        <p:spPr>
          <a:xfrm>
            <a:off x="268071" y="268224"/>
            <a:ext cx="14476245" cy="1896616"/>
          </a:xfrm>
          <a:prstGeom prst="rect">
            <a:avLst/>
          </a:prstGeom>
        </p:spPr>
        <p:txBody>
          <a:bodyPr lIns="0" tIns="0" rIns="0" bIns="0" rtlCol="0" anchor="t">
            <a:spAutoFit/>
          </a:bodyPr>
          <a:lstStyle/>
          <a:p>
            <a:pPr algn="just">
              <a:lnSpc>
                <a:spcPts val="5068"/>
              </a:lnSpc>
            </a:pPr>
            <a:r>
              <a:rPr lang="en-US" sz="3620">
                <a:solidFill>
                  <a:srgbClr val="000000"/>
                </a:solidFill>
                <a:latin typeface="Nunito Sans"/>
              </a:rPr>
              <a:t>we also suffered from over fitting in the following model:</a:t>
            </a:r>
          </a:p>
          <a:p>
            <a:pPr marL="781569" lvl="1" indent="-390784" algn="just">
              <a:lnSpc>
                <a:spcPts val="5068"/>
              </a:lnSpc>
              <a:buFont typeface="Arial"/>
              <a:buChar char="•"/>
            </a:pPr>
            <a:r>
              <a:rPr lang="en-US" sz="3620">
                <a:solidFill>
                  <a:srgbClr val="000000"/>
                </a:solidFill>
                <a:latin typeface="Nunito Sans"/>
              </a:rPr>
              <a:t>Decision Tree model : we solved it using these modification :-</a:t>
            </a:r>
          </a:p>
          <a:p>
            <a:pPr algn="just">
              <a:lnSpc>
                <a:spcPts val="5068"/>
              </a:lnSpc>
              <a:spcBef>
                <a:spcPct val="0"/>
              </a:spcBef>
            </a:pPr>
            <a:endParaRPr lang="en-US" sz="3620">
              <a:solidFill>
                <a:srgbClr val="000000"/>
              </a:solidFill>
              <a:latin typeface="Nunito Sans"/>
            </a:endParaRPr>
          </a:p>
        </p:txBody>
      </p:sp>
      <p:sp>
        <p:nvSpPr>
          <p:cNvPr id="5" name="TextBox 5"/>
          <p:cNvSpPr txBox="1"/>
          <p:nvPr/>
        </p:nvSpPr>
        <p:spPr>
          <a:xfrm>
            <a:off x="13807864" y="9464993"/>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40286" y="1042231"/>
            <a:ext cx="12337198" cy="1203325"/>
          </a:xfrm>
          <a:prstGeom prst="rect">
            <a:avLst/>
          </a:prstGeom>
        </p:spPr>
        <p:txBody>
          <a:bodyPr lIns="0" tIns="0" rIns="0" bIns="0" rtlCol="0" anchor="t">
            <a:spAutoFit/>
          </a:bodyPr>
          <a:lstStyle/>
          <a:p>
            <a:pPr algn="ctr">
              <a:lnSpc>
                <a:spcPts val="9800"/>
              </a:lnSpc>
            </a:pPr>
            <a:r>
              <a:rPr lang="en-US" sz="7000">
                <a:solidFill>
                  <a:srgbClr val="404040"/>
                </a:solidFill>
                <a:latin typeface="Nunito Sans"/>
              </a:rPr>
              <a:t>INTRODUCTION</a:t>
            </a:r>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02</a:t>
            </a:r>
          </a:p>
        </p:txBody>
      </p:sp>
      <p:sp>
        <p:nvSpPr>
          <p:cNvPr id="5" name="TextBox 5"/>
          <p:cNvSpPr txBox="1"/>
          <p:nvPr/>
        </p:nvSpPr>
        <p:spPr>
          <a:xfrm>
            <a:off x="407411" y="2836489"/>
            <a:ext cx="17473177" cy="1780540"/>
          </a:xfrm>
          <a:prstGeom prst="rect">
            <a:avLst/>
          </a:prstGeom>
        </p:spPr>
        <p:txBody>
          <a:bodyPr lIns="0" tIns="0" rIns="0" bIns="0" rtlCol="0" anchor="t">
            <a:spAutoFit/>
          </a:bodyPr>
          <a:lstStyle/>
          <a:p>
            <a:pPr algn="ctr">
              <a:lnSpc>
                <a:spcPts val="4759"/>
              </a:lnSpc>
            </a:pPr>
            <a:r>
              <a:rPr lang="en-US" sz="3399">
                <a:solidFill>
                  <a:srgbClr val="404040"/>
                </a:solidFill>
                <a:latin typeface="Canva Sans"/>
              </a:rPr>
              <a:t>In this dataset we have details of bank's customers and our problem is to find out if the customer will leave the bank or not so we used classification models to classify every customer if he will leave or not depending on his details.</a:t>
            </a:r>
          </a:p>
        </p:txBody>
      </p:sp>
      <p:sp>
        <p:nvSpPr>
          <p:cNvPr id="6" name="TextBox 6"/>
          <p:cNvSpPr txBox="1"/>
          <p:nvPr/>
        </p:nvSpPr>
        <p:spPr>
          <a:xfrm>
            <a:off x="-1224028" y="5000625"/>
            <a:ext cx="12337198" cy="1203325"/>
          </a:xfrm>
          <a:prstGeom prst="rect">
            <a:avLst/>
          </a:prstGeom>
        </p:spPr>
        <p:txBody>
          <a:bodyPr lIns="0" tIns="0" rIns="0" bIns="0" rtlCol="0" anchor="t">
            <a:spAutoFit/>
          </a:bodyPr>
          <a:lstStyle/>
          <a:p>
            <a:pPr algn="ctr">
              <a:lnSpc>
                <a:spcPts val="9800"/>
              </a:lnSpc>
            </a:pPr>
            <a:r>
              <a:rPr lang="en-US" sz="7000">
                <a:solidFill>
                  <a:srgbClr val="404040"/>
                </a:solidFill>
                <a:latin typeface="Nunito Sans"/>
              </a:rPr>
              <a:t>DATASET LINK</a:t>
            </a:r>
          </a:p>
        </p:txBody>
      </p:sp>
      <p:sp>
        <p:nvSpPr>
          <p:cNvPr id="7" name="TextBox 7"/>
          <p:cNvSpPr txBox="1"/>
          <p:nvPr/>
        </p:nvSpPr>
        <p:spPr>
          <a:xfrm>
            <a:off x="407411" y="6794500"/>
            <a:ext cx="17473177" cy="580390"/>
          </a:xfrm>
          <a:prstGeom prst="rect">
            <a:avLst/>
          </a:prstGeom>
        </p:spPr>
        <p:txBody>
          <a:bodyPr lIns="0" tIns="0" rIns="0" bIns="0" rtlCol="0" anchor="t">
            <a:spAutoFit/>
          </a:bodyPr>
          <a:lstStyle/>
          <a:p>
            <a:pPr algn="ctr">
              <a:lnSpc>
                <a:spcPts val="4759"/>
              </a:lnSpc>
            </a:pPr>
            <a:r>
              <a:rPr lang="en-US" sz="3399">
                <a:solidFill>
                  <a:srgbClr val="0CC0DF"/>
                </a:solidFill>
                <a:latin typeface="Canva Sans"/>
              </a:rPr>
              <a:t>https://www.kaggle.com/datasets/shrutimechlearn/churn-modelling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114789" y="1081820"/>
            <a:ext cx="11501321" cy="9205180"/>
          </a:xfrm>
          <a:custGeom>
            <a:avLst/>
            <a:gdLst/>
            <a:ahLst/>
            <a:cxnLst/>
            <a:rect l="l" t="t" r="r" b="b"/>
            <a:pathLst>
              <a:path w="11501321" h="9205180">
                <a:moveTo>
                  <a:pt x="0" y="0"/>
                </a:moveTo>
                <a:lnTo>
                  <a:pt x="11501320" y="0"/>
                </a:lnTo>
                <a:lnTo>
                  <a:pt x="11501320" y="9205180"/>
                </a:lnTo>
                <a:lnTo>
                  <a:pt x="0" y="9205180"/>
                </a:lnTo>
                <a:lnTo>
                  <a:pt x="0" y="0"/>
                </a:lnTo>
                <a:close/>
              </a:path>
            </a:pathLst>
          </a:custGeom>
          <a:blipFill>
            <a:blip r:embed="rId3"/>
            <a:stretch>
              <a:fillRect l="-1195" r="-1195"/>
            </a:stretch>
          </a:blipFill>
        </p:spPr>
        <p:txBody>
          <a:bodyPr/>
          <a:lstStyle/>
          <a:p>
            <a:endParaRPr lang="en-US"/>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31</a:t>
            </a:r>
          </a:p>
        </p:txBody>
      </p:sp>
      <p:sp>
        <p:nvSpPr>
          <p:cNvPr id="5" name="TextBox 5"/>
          <p:cNvSpPr txBox="1"/>
          <p:nvPr/>
        </p:nvSpPr>
        <p:spPr>
          <a:xfrm>
            <a:off x="686384" y="415290"/>
            <a:ext cx="12732599" cy="613410"/>
          </a:xfrm>
          <a:prstGeom prst="rect">
            <a:avLst/>
          </a:prstGeom>
        </p:spPr>
        <p:txBody>
          <a:bodyPr lIns="0" tIns="0" rIns="0" bIns="0" rtlCol="0" anchor="t">
            <a:spAutoFit/>
          </a:bodyPr>
          <a:lstStyle/>
          <a:p>
            <a:pPr marL="777240" lvl="1" indent="-388620" algn="just">
              <a:lnSpc>
                <a:spcPts val="5040"/>
              </a:lnSpc>
              <a:buFont typeface="Arial"/>
              <a:buChar char="•"/>
            </a:pPr>
            <a:r>
              <a:rPr lang="en-US" sz="3600">
                <a:solidFill>
                  <a:srgbClr val="404040"/>
                </a:solidFill>
                <a:latin typeface="Nunito Sans"/>
              </a:rPr>
              <a:t>Svm classifier: and we solved it using these modification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sp>
        <p:nvSpPr>
          <p:cNvPr id="3" name="TextBox 3"/>
          <p:cNvSpPr txBox="1"/>
          <p:nvPr/>
        </p:nvSpPr>
        <p:spPr>
          <a:xfrm>
            <a:off x="3117226" y="4706275"/>
            <a:ext cx="11564408" cy="1322126"/>
          </a:xfrm>
          <a:prstGeom prst="rect">
            <a:avLst/>
          </a:prstGeom>
        </p:spPr>
        <p:txBody>
          <a:bodyPr lIns="0" tIns="0" rIns="0" bIns="0" rtlCol="0" anchor="t">
            <a:spAutoFit/>
          </a:bodyPr>
          <a:lstStyle/>
          <a:p>
            <a:pPr algn="ctr">
              <a:lnSpc>
                <a:spcPts val="9205"/>
              </a:lnSpc>
            </a:pPr>
            <a:r>
              <a:rPr lang="en-US" sz="11652">
                <a:solidFill>
                  <a:srgbClr val="000000"/>
                </a:solidFill>
                <a:latin typeface="Sacramento"/>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26573" y="4429916"/>
            <a:ext cx="15634853" cy="4828384"/>
          </a:xfrm>
          <a:prstGeom prst="rect">
            <a:avLst/>
          </a:prstGeom>
        </p:spPr>
        <p:txBody>
          <a:bodyPr lIns="0" tIns="0" rIns="0" bIns="0" rtlCol="0" anchor="t">
            <a:spAutoFit/>
          </a:bodyPr>
          <a:lstStyle/>
          <a:p>
            <a:pPr algn="ctr">
              <a:lnSpc>
                <a:spcPts val="6299"/>
              </a:lnSpc>
            </a:pPr>
            <a:r>
              <a:rPr lang="en-US" sz="4500">
                <a:solidFill>
                  <a:srgbClr val="404040"/>
                </a:solidFill>
                <a:latin typeface="Nunito Sans"/>
              </a:rPr>
              <a:t>This data set contains details of a bank's customers and the target variable is a binary variable reflecting the fact whether the customer left the bank (closed his account) or continues to be a customer.</a:t>
            </a:r>
          </a:p>
          <a:p>
            <a:pPr algn="ctr">
              <a:lnSpc>
                <a:spcPts val="6731"/>
              </a:lnSpc>
            </a:pPr>
            <a:endParaRPr lang="en-US" sz="4500">
              <a:solidFill>
                <a:srgbClr val="404040"/>
              </a:solidFill>
              <a:latin typeface="Nunito Sans"/>
            </a:endParaRPr>
          </a:p>
          <a:p>
            <a:pPr algn="ctr">
              <a:lnSpc>
                <a:spcPts val="6387"/>
              </a:lnSpc>
            </a:pPr>
            <a:endParaRPr lang="en-US" sz="4500">
              <a:solidFill>
                <a:srgbClr val="404040"/>
              </a:solidFill>
              <a:latin typeface="Nunito Sans"/>
            </a:endParaRPr>
          </a:p>
        </p:txBody>
      </p:sp>
      <p:sp>
        <p:nvSpPr>
          <p:cNvPr id="4" name="TextBox 4"/>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03</a:t>
            </a:r>
          </a:p>
        </p:txBody>
      </p:sp>
      <p:sp>
        <p:nvSpPr>
          <p:cNvPr id="5" name="TextBox 5"/>
          <p:cNvSpPr txBox="1"/>
          <p:nvPr/>
        </p:nvSpPr>
        <p:spPr>
          <a:xfrm>
            <a:off x="-448166" y="776295"/>
            <a:ext cx="14082778" cy="2184715"/>
          </a:xfrm>
          <a:prstGeom prst="rect">
            <a:avLst/>
          </a:prstGeom>
        </p:spPr>
        <p:txBody>
          <a:bodyPr lIns="0" tIns="0" rIns="0" bIns="0" rtlCol="0" anchor="t">
            <a:spAutoFit/>
          </a:bodyPr>
          <a:lstStyle/>
          <a:p>
            <a:pPr algn="ctr">
              <a:lnSpc>
                <a:spcPts val="8111"/>
              </a:lnSpc>
            </a:pPr>
            <a:r>
              <a:rPr lang="en-US" sz="10267">
                <a:solidFill>
                  <a:srgbClr val="000000"/>
                </a:solidFill>
                <a:latin typeface="Sacramento"/>
              </a:rPr>
              <a:t>Dataset Description and preprocessing</a:t>
            </a:r>
          </a:p>
        </p:txBody>
      </p:sp>
      <p:sp>
        <p:nvSpPr>
          <p:cNvPr id="6" name="TextBox 6"/>
          <p:cNvSpPr txBox="1"/>
          <p:nvPr/>
        </p:nvSpPr>
        <p:spPr>
          <a:xfrm>
            <a:off x="-2999881" y="3234980"/>
            <a:ext cx="14082778" cy="1005205"/>
          </a:xfrm>
          <a:prstGeom prst="rect">
            <a:avLst/>
          </a:prstGeom>
        </p:spPr>
        <p:txBody>
          <a:bodyPr lIns="0" tIns="0" rIns="0" bIns="0" rtlCol="0" anchor="t">
            <a:spAutoFit/>
          </a:bodyPr>
          <a:lstStyle/>
          <a:p>
            <a:pPr algn="ctr">
              <a:lnSpc>
                <a:spcPts val="8119"/>
              </a:lnSpc>
            </a:pPr>
            <a:r>
              <a:rPr lang="en-US" sz="5799">
                <a:solidFill>
                  <a:srgbClr val="000000"/>
                </a:solidFill>
                <a:latin typeface="Sacramento"/>
              </a:rPr>
              <a:t>Dataset Description </a:t>
            </a:r>
          </a:p>
        </p:txBody>
      </p:sp>
      <p:sp>
        <p:nvSpPr>
          <p:cNvPr id="7" name="TextBox 7"/>
          <p:cNvSpPr txBox="1"/>
          <p:nvPr/>
        </p:nvSpPr>
        <p:spPr>
          <a:xfrm>
            <a:off x="1879079" y="8351202"/>
            <a:ext cx="15634853" cy="1287145"/>
          </a:xfrm>
          <a:prstGeom prst="rect">
            <a:avLst/>
          </a:prstGeom>
        </p:spPr>
        <p:txBody>
          <a:bodyPr lIns="0" tIns="0" rIns="0" bIns="0" rtlCol="0" anchor="t">
            <a:spAutoFit/>
          </a:bodyPr>
          <a:lstStyle/>
          <a:p>
            <a:pPr algn="ctr">
              <a:lnSpc>
                <a:spcPts val="5179"/>
              </a:lnSpc>
            </a:pPr>
            <a:r>
              <a:rPr lang="en-US" sz="3699">
                <a:solidFill>
                  <a:srgbClr val="000000"/>
                </a:solidFill>
                <a:latin typeface="Canva Sans"/>
              </a:rPr>
              <a:t>It consists of 10,000 records and includes 14 columns of various types of data. Here's a breakdown of the 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grpSp>
        <p:nvGrpSpPr>
          <p:cNvPr id="3" name="Group 3"/>
          <p:cNvGrpSpPr/>
          <p:nvPr/>
        </p:nvGrpSpPr>
        <p:grpSpPr>
          <a:xfrm>
            <a:off x="2172788" y="1279731"/>
            <a:ext cx="6055220" cy="1216773"/>
            <a:chOff x="0" y="0"/>
            <a:chExt cx="3286453" cy="660400"/>
          </a:xfrm>
        </p:grpSpPr>
        <p:sp>
          <p:nvSpPr>
            <p:cNvPr id="4" name="Freeform 4"/>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txBody>
            <a:bodyPr/>
            <a:lstStyle/>
            <a:p>
              <a:endParaRPr lang="en-US"/>
            </a:p>
          </p:txBody>
        </p:sp>
      </p:grpSp>
      <p:sp>
        <p:nvSpPr>
          <p:cNvPr id="5" name="TextBox 5"/>
          <p:cNvSpPr txBox="1"/>
          <p:nvPr/>
        </p:nvSpPr>
        <p:spPr>
          <a:xfrm>
            <a:off x="2534538" y="157411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RowNumber</a:t>
            </a:r>
          </a:p>
        </p:txBody>
      </p:sp>
      <p:sp>
        <p:nvSpPr>
          <p:cNvPr id="6" name="TextBox 6"/>
          <p:cNvSpPr txBox="1"/>
          <p:nvPr/>
        </p:nvSpPr>
        <p:spPr>
          <a:xfrm>
            <a:off x="1707174" y="2904185"/>
            <a:ext cx="6986447" cy="49530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An index for each row</a:t>
            </a:r>
          </a:p>
        </p:txBody>
      </p:sp>
      <p:sp>
        <p:nvSpPr>
          <p:cNvPr id="7" name="TextBox 7"/>
          <p:cNvSpPr txBox="1"/>
          <p:nvPr/>
        </p:nvSpPr>
        <p:spPr>
          <a:xfrm>
            <a:off x="13018795" y="9191625"/>
            <a:ext cx="4240505" cy="1251585"/>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04</a:t>
            </a:r>
          </a:p>
          <a:p>
            <a:pPr algn="r">
              <a:lnSpc>
                <a:spcPts val="5040"/>
              </a:lnSpc>
            </a:pPr>
            <a:endParaRPr lang="en-US" sz="3600">
              <a:solidFill>
                <a:srgbClr val="404040"/>
              </a:solidFill>
              <a:latin typeface="Nunito Sans"/>
            </a:endParaRPr>
          </a:p>
        </p:txBody>
      </p:sp>
      <p:sp>
        <p:nvSpPr>
          <p:cNvPr id="8" name="TextBox 8"/>
          <p:cNvSpPr txBox="1"/>
          <p:nvPr/>
        </p:nvSpPr>
        <p:spPr>
          <a:xfrm>
            <a:off x="1707174" y="5381581"/>
            <a:ext cx="6986447" cy="49530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Customer's surname.</a:t>
            </a:r>
          </a:p>
        </p:txBody>
      </p:sp>
      <p:grpSp>
        <p:nvGrpSpPr>
          <p:cNvPr id="9" name="Group 9"/>
          <p:cNvGrpSpPr/>
          <p:nvPr/>
        </p:nvGrpSpPr>
        <p:grpSpPr>
          <a:xfrm>
            <a:off x="10059992" y="1279731"/>
            <a:ext cx="6055220" cy="1216773"/>
            <a:chOff x="0" y="0"/>
            <a:chExt cx="3286453" cy="660400"/>
          </a:xfrm>
        </p:grpSpPr>
        <p:sp>
          <p:nvSpPr>
            <p:cNvPr id="10" name="Freeform 10"/>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D3D9C8"/>
            </a:solidFill>
          </p:spPr>
          <p:txBody>
            <a:bodyPr/>
            <a:lstStyle/>
            <a:p>
              <a:endParaRPr lang="en-US"/>
            </a:p>
          </p:txBody>
        </p:sp>
      </p:grpSp>
      <p:sp>
        <p:nvSpPr>
          <p:cNvPr id="11" name="TextBox 11"/>
          <p:cNvSpPr txBox="1"/>
          <p:nvPr/>
        </p:nvSpPr>
        <p:spPr>
          <a:xfrm>
            <a:off x="9594379" y="2904185"/>
            <a:ext cx="6986447" cy="49530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Unique identifier for each customer.</a:t>
            </a:r>
          </a:p>
        </p:txBody>
      </p:sp>
      <p:sp>
        <p:nvSpPr>
          <p:cNvPr id="12" name="TextBox 12"/>
          <p:cNvSpPr txBox="1"/>
          <p:nvPr/>
        </p:nvSpPr>
        <p:spPr>
          <a:xfrm>
            <a:off x="9525572" y="5271617"/>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Numerical value representing the credit score of the customer.</a:t>
            </a:r>
          </a:p>
        </p:txBody>
      </p:sp>
      <p:sp>
        <p:nvSpPr>
          <p:cNvPr id="13" name="TextBox 13"/>
          <p:cNvSpPr txBox="1"/>
          <p:nvPr/>
        </p:nvSpPr>
        <p:spPr>
          <a:xfrm>
            <a:off x="10421742" y="157411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CustomerId</a:t>
            </a:r>
          </a:p>
        </p:txBody>
      </p:sp>
      <p:grpSp>
        <p:nvGrpSpPr>
          <p:cNvPr id="14" name="Group 14"/>
          <p:cNvGrpSpPr/>
          <p:nvPr/>
        </p:nvGrpSpPr>
        <p:grpSpPr>
          <a:xfrm>
            <a:off x="2172788" y="3748361"/>
            <a:ext cx="6055220" cy="1216773"/>
            <a:chOff x="0" y="0"/>
            <a:chExt cx="3286453" cy="660400"/>
          </a:xfrm>
        </p:grpSpPr>
        <p:sp>
          <p:nvSpPr>
            <p:cNvPr id="15" name="Freeform 15"/>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txBody>
            <a:bodyPr/>
            <a:lstStyle/>
            <a:p>
              <a:endParaRPr lang="en-US"/>
            </a:p>
          </p:txBody>
        </p:sp>
      </p:grpSp>
      <p:sp>
        <p:nvSpPr>
          <p:cNvPr id="16" name="TextBox 16"/>
          <p:cNvSpPr txBox="1"/>
          <p:nvPr/>
        </p:nvSpPr>
        <p:spPr>
          <a:xfrm>
            <a:off x="2534538" y="399067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surname</a:t>
            </a:r>
          </a:p>
        </p:txBody>
      </p:sp>
      <p:grpSp>
        <p:nvGrpSpPr>
          <p:cNvPr id="17" name="Group 17"/>
          <p:cNvGrpSpPr/>
          <p:nvPr/>
        </p:nvGrpSpPr>
        <p:grpSpPr>
          <a:xfrm>
            <a:off x="9991185" y="3856685"/>
            <a:ext cx="6055220" cy="1216773"/>
            <a:chOff x="0" y="0"/>
            <a:chExt cx="3286453" cy="660400"/>
          </a:xfrm>
        </p:grpSpPr>
        <p:sp>
          <p:nvSpPr>
            <p:cNvPr id="18" name="Freeform 18"/>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D3D9C8"/>
            </a:solidFill>
          </p:spPr>
          <p:txBody>
            <a:bodyPr/>
            <a:lstStyle/>
            <a:p>
              <a:endParaRPr lang="en-US"/>
            </a:p>
          </p:txBody>
        </p:sp>
      </p:grpSp>
      <p:sp>
        <p:nvSpPr>
          <p:cNvPr id="19" name="TextBox 19"/>
          <p:cNvSpPr txBox="1"/>
          <p:nvPr/>
        </p:nvSpPr>
        <p:spPr>
          <a:xfrm>
            <a:off x="10352935" y="4151064"/>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CreditScore</a:t>
            </a:r>
          </a:p>
        </p:txBody>
      </p:sp>
      <p:grpSp>
        <p:nvGrpSpPr>
          <p:cNvPr id="20" name="Group 20"/>
          <p:cNvGrpSpPr/>
          <p:nvPr/>
        </p:nvGrpSpPr>
        <p:grpSpPr>
          <a:xfrm>
            <a:off x="2172788" y="6229306"/>
            <a:ext cx="6055220" cy="1216773"/>
            <a:chOff x="0" y="0"/>
            <a:chExt cx="3286453" cy="660400"/>
          </a:xfrm>
        </p:grpSpPr>
        <p:sp>
          <p:nvSpPr>
            <p:cNvPr id="21" name="Freeform 21"/>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txBody>
            <a:bodyPr/>
            <a:lstStyle/>
            <a:p>
              <a:endParaRPr lang="en-US"/>
            </a:p>
          </p:txBody>
        </p:sp>
      </p:grpSp>
      <p:sp>
        <p:nvSpPr>
          <p:cNvPr id="22" name="TextBox 22"/>
          <p:cNvSpPr txBox="1"/>
          <p:nvPr/>
        </p:nvSpPr>
        <p:spPr>
          <a:xfrm>
            <a:off x="2534538" y="6523685"/>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Geography</a:t>
            </a:r>
          </a:p>
        </p:txBody>
      </p:sp>
      <p:sp>
        <p:nvSpPr>
          <p:cNvPr id="23" name="TextBox 23"/>
          <p:cNvSpPr txBox="1"/>
          <p:nvPr/>
        </p:nvSpPr>
        <p:spPr>
          <a:xfrm>
            <a:off x="2157553" y="7750879"/>
            <a:ext cx="6986447" cy="154305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Categorical variable indicating the country of the customer (France, Spain, Germany).</a:t>
            </a:r>
          </a:p>
        </p:txBody>
      </p:sp>
      <p:grpSp>
        <p:nvGrpSpPr>
          <p:cNvPr id="24" name="Group 24"/>
          <p:cNvGrpSpPr/>
          <p:nvPr/>
        </p:nvGrpSpPr>
        <p:grpSpPr>
          <a:xfrm>
            <a:off x="10059992" y="6538443"/>
            <a:ext cx="6055220" cy="1216773"/>
            <a:chOff x="0" y="0"/>
            <a:chExt cx="3286453" cy="660400"/>
          </a:xfrm>
        </p:grpSpPr>
        <p:sp>
          <p:nvSpPr>
            <p:cNvPr id="25" name="Freeform 25"/>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D3D9C8"/>
            </a:solidFill>
          </p:spPr>
          <p:txBody>
            <a:bodyPr/>
            <a:lstStyle/>
            <a:p>
              <a:endParaRPr lang="en-US"/>
            </a:p>
          </p:txBody>
        </p:sp>
      </p:grpSp>
      <p:sp>
        <p:nvSpPr>
          <p:cNvPr id="26" name="TextBox 26"/>
          <p:cNvSpPr txBox="1"/>
          <p:nvPr/>
        </p:nvSpPr>
        <p:spPr>
          <a:xfrm>
            <a:off x="10352935" y="6780543"/>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Gender</a:t>
            </a:r>
          </a:p>
        </p:txBody>
      </p:sp>
      <p:sp>
        <p:nvSpPr>
          <p:cNvPr id="27" name="TextBox 27"/>
          <p:cNvSpPr txBox="1"/>
          <p:nvPr/>
        </p:nvSpPr>
        <p:spPr>
          <a:xfrm>
            <a:off x="9594379" y="7955240"/>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Categorical variable for the customer's gender(Female, Male).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grpSp>
        <p:nvGrpSpPr>
          <p:cNvPr id="3" name="Group 3"/>
          <p:cNvGrpSpPr/>
          <p:nvPr/>
        </p:nvGrpSpPr>
        <p:grpSpPr>
          <a:xfrm>
            <a:off x="2172788" y="1279731"/>
            <a:ext cx="6055220" cy="1216773"/>
            <a:chOff x="0" y="0"/>
            <a:chExt cx="3286453" cy="660400"/>
          </a:xfrm>
        </p:grpSpPr>
        <p:sp>
          <p:nvSpPr>
            <p:cNvPr id="4" name="Freeform 4"/>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txBody>
            <a:bodyPr/>
            <a:lstStyle/>
            <a:p>
              <a:endParaRPr lang="en-US"/>
            </a:p>
          </p:txBody>
        </p:sp>
      </p:grpSp>
      <p:sp>
        <p:nvSpPr>
          <p:cNvPr id="5" name="TextBox 5"/>
          <p:cNvSpPr txBox="1"/>
          <p:nvPr/>
        </p:nvSpPr>
        <p:spPr>
          <a:xfrm>
            <a:off x="2534538" y="157411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Age</a:t>
            </a:r>
          </a:p>
        </p:txBody>
      </p:sp>
      <p:sp>
        <p:nvSpPr>
          <p:cNvPr id="6" name="TextBox 6"/>
          <p:cNvSpPr txBox="1"/>
          <p:nvPr/>
        </p:nvSpPr>
        <p:spPr>
          <a:xfrm>
            <a:off x="1707174" y="2904185"/>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 Numerical value representing the customer's age.</a:t>
            </a:r>
          </a:p>
        </p:txBody>
      </p:sp>
      <p:sp>
        <p:nvSpPr>
          <p:cNvPr id="7" name="TextBox 7"/>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05</a:t>
            </a:r>
          </a:p>
        </p:txBody>
      </p:sp>
      <p:grpSp>
        <p:nvGrpSpPr>
          <p:cNvPr id="8" name="Group 8"/>
          <p:cNvGrpSpPr/>
          <p:nvPr/>
        </p:nvGrpSpPr>
        <p:grpSpPr>
          <a:xfrm>
            <a:off x="2172788" y="4380560"/>
            <a:ext cx="6055220" cy="1327200"/>
            <a:chOff x="0" y="0"/>
            <a:chExt cx="3286453" cy="720334"/>
          </a:xfrm>
        </p:grpSpPr>
        <p:sp>
          <p:nvSpPr>
            <p:cNvPr id="9" name="Freeform 9"/>
            <p:cNvSpPr/>
            <p:nvPr/>
          </p:nvSpPr>
          <p:spPr>
            <a:xfrm>
              <a:off x="0" y="0"/>
              <a:ext cx="3286454" cy="720334"/>
            </a:xfrm>
            <a:custGeom>
              <a:avLst/>
              <a:gdLst/>
              <a:ahLst/>
              <a:cxnLst/>
              <a:rect l="l" t="t" r="r" b="b"/>
              <a:pathLst>
                <a:path w="3286454" h="720334">
                  <a:moveTo>
                    <a:pt x="3161993" y="720334"/>
                  </a:moveTo>
                  <a:lnTo>
                    <a:pt x="124460" y="720334"/>
                  </a:lnTo>
                  <a:cubicBezTo>
                    <a:pt x="55880" y="720334"/>
                    <a:pt x="0" y="664454"/>
                    <a:pt x="0" y="595874"/>
                  </a:cubicBezTo>
                  <a:lnTo>
                    <a:pt x="0" y="124460"/>
                  </a:lnTo>
                  <a:cubicBezTo>
                    <a:pt x="0" y="55880"/>
                    <a:pt x="55880" y="0"/>
                    <a:pt x="124460" y="0"/>
                  </a:cubicBezTo>
                  <a:lnTo>
                    <a:pt x="3161994" y="0"/>
                  </a:lnTo>
                  <a:cubicBezTo>
                    <a:pt x="3230574" y="0"/>
                    <a:pt x="3286454" y="55880"/>
                    <a:pt x="3286454" y="124460"/>
                  </a:cubicBezTo>
                  <a:lnTo>
                    <a:pt x="3286454" y="595874"/>
                  </a:lnTo>
                  <a:cubicBezTo>
                    <a:pt x="3286454" y="664454"/>
                    <a:pt x="3230574" y="720334"/>
                    <a:pt x="3161994" y="720334"/>
                  </a:cubicBezTo>
                  <a:close/>
                </a:path>
              </a:pathLst>
            </a:custGeom>
            <a:solidFill>
              <a:srgbClr val="FADDB7"/>
            </a:solidFill>
          </p:spPr>
          <p:txBody>
            <a:bodyPr/>
            <a:lstStyle/>
            <a:p>
              <a:endParaRPr lang="en-US"/>
            </a:p>
          </p:txBody>
        </p:sp>
      </p:grpSp>
      <p:sp>
        <p:nvSpPr>
          <p:cNvPr id="10" name="TextBox 10"/>
          <p:cNvSpPr txBox="1"/>
          <p:nvPr/>
        </p:nvSpPr>
        <p:spPr>
          <a:xfrm>
            <a:off x="2534538" y="4829493"/>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Balance</a:t>
            </a:r>
          </a:p>
        </p:txBody>
      </p:sp>
      <p:sp>
        <p:nvSpPr>
          <p:cNvPr id="11" name="TextBox 11"/>
          <p:cNvSpPr txBox="1"/>
          <p:nvPr/>
        </p:nvSpPr>
        <p:spPr>
          <a:xfrm>
            <a:off x="2157553" y="6107809"/>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Amount of money held in the customer's account.</a:t>
            </a:r>
          </a:p>
        </p:txBody>
      </p:sp>
      <p:grpSp>
        <p:nvGrpSpPr>
          <p:cNvPr id="12" name="Group 12"/>
          <p:cNvGrpSpPr/>
          <p:nvPr/>
        </p:nvGrpSpPr>
        <p:grpSpPr>
          <a:xfrm>
            <a:off x="10059992" y="1279731"/>
            <a:ext cx="6055220" cy="1216773"/>
            <a:chOff x="0" y="0"/>
            <a:chExt cx="3286453" cy="660400"/>
          </a:xfrm>
        </p:grpSpPr>
        <p:sp>
          <p:nvSpPr>
            <p:cNvPr id="13" name="Freeform 13"/>
            <p:cNvSpPr/>
            <p:nvPr/>
          </p:nvSpPr>
          <p:spPr>
            <a:xfrm>
              <a:off x="0" y="0"/>
              <a:ext cx="3286454" cy="660400"/>
            </a:xfrm>
            <a:custGeom>
              <a:avLst/>
              <a:gdLst/>
              <a:ahLst/>
              <a:cxnLst/>
              <a:rect l="l" t="t" r="r" b="b"/>
              <a:pathLst>
                <a:path w="3286454" h="660400">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D3D9C8"/>
            </a:solidFill>
          </p:spPr>
          <p:txBody>
            <a:bodyPr/>
            <a:lstStyle/>
            <a:p>
              <a:endParaRPr lang="en-US"/>
            </a:p>
          </p:txBody>
        </p:sp>
      </p:grpSp>
      <p:sp>
        <p:nvSpPr>
          <p:cNvPr id="14" name="TextBox 14"/>
          <p:cNvSpPr txBox="1"/>
          <p:nvPr/>
        </p:nvSpPr>
        <p:spPr>
          <a:xfrm>
            <a:off x="10421742" y="157411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Tenure</a:t>
            </a:r>
          </a:p>
        </p:txBody>
      </p:sp>
      <p:sp>
        <p:nvSpPr>
          <p:cNvPr id="15" name="TextBox 15"/>
          <p:cNvSpPr txBox="1"/>
          <p:nvPr/>
        </p:nvSpPr>
        <p:spPr>
          <a:xfrm>
            <a:off x="9594379" y="2904185"/>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Number of years the customer has been with the bank.</a:t>
            </a:r>
          </a:p>
        </p:txBody>
      </p:sp>
      <p:grpSp>
        <p:nvGrpSpPr>
          <p:cNvPr id="16" name="Group 16"/>
          <p:cNvGrpSpPr/>
          <p:nvPr/>
        </p:nvGrpSpPr>
        <p:grpSpPr>
          <a:xfrm>
            <a:off x="9991185" y="4373195"/>
            <a:ext cx="6055220" cy="1334564"/>
            <a:chOff x="0" y="0"/>
            <a:chExt cx="3286453" cy="724331"/>
          </a:xfrm>
        </p:grpSpPr>
        <p:sp>
          <p:nvSpPr>
            <p:cNvPr id="17" name="Freeform 17"/>
            <p:cNvSpPr/>
            <p:nvPr/>
          </p:nvSpPr>
          <p:spPr>
            <a:xfrm>
              <a:off x="0" y="0"/>
              <a:ext cx="3286454" cy="724331"/>
            </a:xfrm>
            <a:custGeom>
              <a:avLst/>
              <a:gdLst/>
              <a:ahLst/>
              <a:cxnLst/>
              <a:rect l="l" t="t" r="r" b="b"/>
              <a:pathLst>
                <a:path w="3286454" h="724331">
                  <a:moveTo>
                    <a:pt x="3161993" y="724331"/>
                  </a:moveTo>
                  <a:lnTo>
                    <a:pt x="124460" y="724331"/>
                  </a:lnTo>
                  <a:cubicBezTo>
                    <a:pt x="55880" y="724331"/>
                    <a:pt x="0" y="668451"/>
                    <a:pt x="0" y="599871"/>
                  </a:cubicBezTo>
                  <a:lnTo>
                    <a:pt x="0" y="124460"/>
                  </a:lnTo>
                  <a:cubicBezTo>
                    <a:pt x="0" y="55880"/>
                    <a:pt x="55880" y="0"/>
                    <a:pt x="124460" y="0"/>
                  </a:cubicBezTo>
                  <a:lnTo>
                    <a:pt x="3161994" y="0"/>
                  </a:lnTo>
                  <a:cubicBezTo>
                    <a:pt x="3230574" y="0"/>
                    <a:pt x="3286454" y="55880"/>
                    <a:pt x="3286454" y="124460"/>
                  </a:cubicBezTo>
                  <a:lnTo>
                    <a:pt x="3286454" y="599871"/>
                  </a:lnTo>
                  <a:cubicBezTo>
                    <a:pt x="3286454" y="668451"/>
                    <a:pt x="3230574" y="724331"/>
                    <a:pt x="3161994" y="724331"/>
                  </a:cubicBezTo>
                  <a:close/>
                </a:path>
              </a:pathLst>
            </a:custGeom>
            <a:solidFill>
              <a:srgbClr val="D3D9C8"/>
            </a:solidFill>
          </p:spPr>
          <p:txBody>
            <a:bodyPr/>
            <a:lstStyle/>
            <a:p>
              <a:endParaRPr lang="en-US"/>
            </a:p>
          </p:txBody>
        </p:sp>
      </p:grpSp>
      <p:sp>
        <p:nvSpPr>
          <p:cNvPr id="18" name="TextBox 18"/>
          <p:cNvSpPr txBox="1"/>
          <p:nvPr/>
        </p:nvSpPr>
        <p:spPr>
          <a:xfrm>
            <a:off x="9594379" y="6069709"/>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Number of bank products the customer uses.</a:t>
            </a:r>
          </a:p>
        </p:txBody>
      </p:sp>
      <p:sp>
        <p:nvSpPr>
          <p:cNvPr id="19" name="TextBox 19"/>
          <p:cNvSpPr txBox="1"/>
          <p:nvPr/>
        </p:nvSpPr>
        <p:spPr>
          <a:xfrm>
            <a:off x="10352935" y="4730152"/>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NumOfProducts</a:t>
            </a:r>
          </a:p>
        </p:txBody>
      </p:sp>
      <p:grpSp>
        <p:nvGrpSpPr>
          <p:cNvPr id="20" name="Group 20"/>
          <p:cNvGrpSpPr/>
          <p:nvPr/>
        </p:nvGrpSpPr>
        <p:grpSpPr>
          <a:xfrm>
            <a:off x="2157553" y="7340097"/>
            <a:ext cx="6055220" cy="1327200"/>
            <a:chOff x="0" y="0"/>
            <a:chExt cx="3286453" cy="720334"/>
          </a:xfrm>
        </p:grpSpPr>
        <p:sp>
          <p:nvSpPr>
            <p:cNvPr id="21" name="Freeform 21"/>
            <p:cNvSpPr/>
            <p:nvPr/>
          </p:nvSpPr>
          <p:spPr>
            <a:xfrm>
              <a:off x="0" y="0"/>
              <a:ext cx="3286454" cy="720334"/>
            </a:xfrm>
            <a:custGeom>
              <a:avLst/>
              <a:gdLst/>
              <a:ahLst/>
              <a:cxnLst/>
              <a:rect l="l" t="t" r="r" b="b"/>
              <a:pathLst>
                <a:path w="3286454" h="720334">
                  <a:moveTo>
                    <a:pt x="3161993" y="720334"/>
                  </a:moveTo>
                  <a:lnTo>
                    <a:pt x="124460" y="720334"/>
                  </a:lnTo>
                  <a:cubicBezTo>
                    <a:pt x="55880" y="720334"/>
                    <a:pt x="0" y="664454"/>
                    <a:pt x="0" y="595874"/>
                  </a:cubicBezTo>
                  <a:lnTo>
                    <a:pt x="0" y="124460"/>
                  </a:lnTo>
                  <a:cubicBezTo>
                    <a:pt x="0" y="55880"/>
                    <a:pt x="55880" y="0"/>
                    <a:pt x="124460" y="0"/>
                  </a:cubicBezTo>
                  <a:lnTo>
                    <a:pt x="3161994" y="0"/>
                  </a:lnTo>
                  <a:cubicBezTo>
                    <a:pt x="3230574" y="0"/>
                    <a:pt x="3286454" y="55880"/>
                    <a:pt x="3286454" y="124460"/>
                  </a:cubicBezTo>
                  <a:lnTo>
                    <a:pt x="3286454" y="595874"/>
                  </a:lnTo>
                  <a:cubicBezTo>
                    <a:pt x="3286454" y="664454"/>
                    <a:pt x="3230574" y="720334"/>
                    <a:pt x="3161994" y="720334"/>
                  </a:cubicBezTo>
                  <a:close/>
                </a:path>
              </a:pathLst>
            </a:custGeom>
            <a:solidFill>
              <a:srgbClr val="FADDB7"/>
            </a:solidFill>
          </p:spPr>
          <p:txBody>
            <a:bodyPr/>
            <a:lstStyle/>
            <a:p>
              <a:endParaRPr lang="en-US"/>
            </a:p>
          </p:txBody>
        </p:sp>
      </p:grpSp>
      <p:sp>
        <p:nvSpPr>
          <p:cNvPr id="22" name="TextBox 22"/>
          <p:cNvSpPr txBox="1"/>
          <p:nvPr/>
        </p:nvSpPr>
        <p:spPr>
          <a:xfrm>
            <a:off x="2519303" y="768969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HasCrCard</a:t>
            </a:r>
          </a:p>
        </p:txBody>
      </p:sp>
      <p:sp>
        <p:nvSpPr>
          <p:cNvPr id="23" name="TextBox 23"/>
          <p:cNvSpPr txBox="1"/>
          <p:nvPr/>
        </p:nvSpPr>
        <p:spPr>
          <a:xfrm>
            <a:off x="1956500" y="8998267"/>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Binary variable indicating if the customer has a credit card (1 for yes, 0 for no).</a:t>
            </a:r>
          </a:p>
        </p:txBody>
      </p:sp>
      <p:grpSp>
        <p:nvGrpSpPr>
          <p:cNvPr id="24" name="Group 24"/>
          <p:cNvGrpSpPr/>
          <p:nvPr/>
        </p:nvGrpSpPr>
        <p:grpSpPr>
          <a:xfrm>
            <a:off x="9991185" y="7340097"/>
            <a:ext cx="6055220" cy="1334564"/>
            <a:chOff x="0" y="0"/>
            <a:chExt cx="3286453" cy="724331"/>
          </a:xfrm>
        </p:grpSpPr>
        <p:sp>
          <p:nvSpPr>
            <p:cNvPr id="25" name="Freeform 25"/>
            <p:cNvSpPr/>
            <p:nvPr/>
          </p:nvSpPr>
          <p:spPr>
            <a:xfrm>
              <a:off x="0" y="0"/>
              <a:ext cx="3286454" cy="724331"/>
            </a:xfrm>
            <a:custGeom>
              <a:avLst/>
              <a:gdLst/>
              <a:ahLst/>
              <a:cxnLst/>
              <a:rect l="l" t="t" r="r" b="b"/>
              <a:pathLst>
                <a:path w="3286454" h="724331">
                  <a:moveTo>
                    <a:pt x="3161993" y="724331"/>
                  </a:moveTo>
                  <a:lnTo>
                    <a:pt x="124460" y="724331"/>
                  </a:lnTo>
                  <a:cubicBezTo>
                    <a:pt x="55880" y="724331"/>
                    <a:pt x="0" y="668451"/>
                    <a:pt x="0" y="599871"/>
                  </a:cubicBezTo>
                  <a:lnTo>
                    <a:pt x="0" y="124460"/>
                  </a:lnTo>
                  <a:cubicBezTo>
                    <a:pt x="0" y="55880"/>
                    <a:pt x="55880" y="0"/>
                    <a:pt x="124460" y="0"/>
                  </a:cubicBezTo>
                  <a:lnTo>
                    <a:pt x="3161994" y="0"/>
                  </a:lnTo>
                  <a:cubicBezTo>
                    <a:pt x="3230574" y="0"/>
                    <a:pt x="3286454" y="55880"/>
                    <a:pt x="3286454" y="124460"/>
                  </a:cubicBezTo>
                  <a:lnTo>
                    <a:pt x="3286454" y="599871"/>
                  </a:lnTo>
                  <a:cubicBezTo>
                    <a:pt x="3286454" y="668451"/>
                    <a:pt x="3230574" y="724331"/>
                    <a:pt x="3161994" y="724331"/>
                  </a:cubicBezTo>
                  <a:close/>
                </a:path>
              </a:pathLst>
            </a:custGeom>
            <a:solidFill>
              <a:srgbClr val="D3D9C8"/>
            </a:solidFill>
          </p:spPr>
          <p:txBody>
            <a:bodyPr/>
            <a:lstStyle/>
            <a:p>
              <a:endParaRPr lang="en-US"/>
            </a:p>
          </p:txBody>
        </p:sp>
      </p:grpSp>
      <p:sp>
        <p:nvSpPr>
          <p:cNvPr id="26" name="TextBox 26"/>
          <p:cNvSpPr txBox="1"/>
          <p:nvPr/>
        </p:nvSpPr>
        <p:spPr>
          <a:xfrm>
            <a:off x="10714685" y="7689690"/>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IsActiveMember</a:t>
            </a:r>
          </a:p>
        </p:txBody>
      </p:sp>
      <p:sp>
        <p:nvSpPr>
          <p:cNvPr id="27" name="TextBox 27"/>
          <p:cNvSpPr txBox="1"/>
          <p:nvPr/>
        </p:nvSpPr>
        <p:spPr>
          <a:xfrm>
            <a:off x="9594379" y="9036611"/>
            <a:ext cx="6986447" cy="1019175"/>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Binary variable indicating if the customer is an active member (1 for yes, 0 for no).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5000"/>
            </a:blip>
            <a:stretch>
              <a:fillRect/>
            </a:stretch>
          </a:blipFill>
        </p:spPr>
        <p:txBody>
          <a:bodyPr/>
          <a:lstStyle/>
          <a:p>
            <a:endParaRPr lang="en-US"/>
          </a:p>
        </p:txBody>
      </p:sp>
      <p:grpSp>
        <p:nvGrpSpPr>
          <p:cNvPr id="3" name="Group 3"/>
          <p:cNvGrpSpPr/>
          <p:nvPr/>
        </p:nvGrpSpPr>
        <p:grpSpPr>
          <a:xfrm>
            <a:off x="9144000" y="1028700"/>
            <a:ext cx="6055220" cy="1540609"/>
            <a:chOff x="0" y="0"/>
            <a:chExt cx="3286453" cy="836161"/>
          </a:xfrm>
        </p:grpSpPr>
        <p:sp>
          <p:nvSpPr>
            <p:cNvPr id="4" name="Freeform 4"/>
            <p:cNvSpPr/>
            <p:nvPr/>
          </p:nvSpPr>
          <p:spPr>
            <a:xfrm>
              <a:off x="0" y="0"/>
              <a:ext cx="3286454" cy="836161"/>
            </a:xfrm>
            <a:custGeom>
              <a:avLst/>
              <a:gdLst/>
              <a:ahLst/>
              <a:cxnLst/>
              <a:rect l="l" t="t" r="r" b="b"/>
              <a:pathLst>
                <a:path w="3286454" h="836161">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FADDB7"/>
            </a:solidFill>
          </p:spPr>
          <p:txBody>
            <a:bodyPr/>
            <a:lstStyle/>
            <a:p>
              <a:endParaRPr lang="en-US"/>
            </a:p>
          </p:txBody>
        </p:sp>
      </p:grpSp>
      <p:sp>
        <p:nvSpPr>
          <p:cNvPr id="5" name="TextBox 5"/>
          <p:cNvSpPr txBox="1"/>
          <p:nvPr/>
        </p:nvSpPr>
        <p:spPr>
          <a:xfrm>
            <a:off x="9505750" y="1484997"/>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Exited</a:t>
            </a:r>
          </a:p>
        </p:txBody>
      </p:sp>
      <p:sp>
        <p:nvSpPr>
          <p:cNvPr id="6" name="TextBox 6"/>
          <p:cNvSpPr txBox="1"/>
          <p:nvPr/>
        </p:nvSpPr>
        <p:spPr>
          <a:xfrm>
            <a:off x="8911585" y="2905727"/>
            <a:ext cx="6986447" cy="154305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 Binary variable indicating whether the customer exited the bank (1 for yes, 0 for no), i.e., churn status.</a:t>
            </a:r>
          </a:p>
        </p:txBody>
      </p:sp>
      <p:sp>
        <p:nvSpPr>
          <p:cNvPr id="7" name="TextBox 7"/>
          <p:cNvSpPr txBox="1"/>
          <p:nvPr/>
        </p:nvSpPr>
        <p:spPr>
          <a:xfrm>
            <a:off x="13018795" y="9191625"/>
            <a:ext cx="4240505" cy="613410"/>
          </a:xfrm>
          <a:prstGeom prst="rect">
            <a:avLst/>
          </a:prstGeom>
        </p:spPr>
        <p:txBody>
          <a:bodyPr lIns="0" tIns="0" rIns="0" bIns="0" rtlCol="0" anchor="t">
            <a:spAutoFit/>
          </a:bodyPr>
          <a:lstStyle/>
          <a:p>
            <a:pPr algn="r">
              <a:lnSpc>
                <a:spcPts val="5040"/>
              </a:lnSpc>
            </a:pPr>
            <a:r>
              <a:rPr lang="en-US" sz="3600">
                <a:solidFill>
                  <a:srgbClr val="404040"/>
                </a:solidFill>
                <a:latin typeface="Nunito Sans"/>
              </a:rPr>
              <a:t>06</a:t>
            </a:r>
          </a:p>
        </p:txBody>
      </p:sp>
      <p:grpSp>
        <p:nvGrpSpPr>
          <p:cNvPr id="8" name="Group 8"/>
          <p:cNvGrpSpPr/>
          <p:nvPr/>
        </p:nvGrpSpPr>
        <p:grpSpPr>
          <a:xfrm>
            <a:off x="2218912" y="1028700"/>
            <a:ext cx="6055220" cy="1540609"/>
            <a:chOff x="0" y="0"/>
            <a:chExt cx="3286453" cy="836161"/>
          </a:xfrm>
        </p:grpSpPr>
        <p:sp>
          <p:nvSpPr>
            <p:cNvPr id="9" name="Freeform 9"/>
            <p:cNvSpPr/>
            <p:nvPr/>
          </p:nvSpPr>
          <p:spPr>
            <a:xfrm>
              <a:off x="0" y="0"/>
              <a:ext cx="3286454" cy="836161"/>
            </a:xfrm>
            <a:custGeom>
              <a:avLst/>
              <a:gdLst/>
              <a:ahLst/>
              <a:cxnLst/>
              <a:rect l="l" t="t" r="r" b="b"/>
              <a:pathLst>
                <a:path w="3286454" h="836161">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D3D9C8"/>
            </a:solidFill>
          </p:spPr>
          <p:txBody>
            <a:bodyPr/>
            <a:lstStyle/>
            <a:p>
              <a:endParaRPr lang="en-US"/>
            </a:p>
          </p:txBody>
        </p:sp>
      </p:grpSp>
      <p:sp>
        <p:nvSpPr>
          <p:cNvPr id="10" name="TextBox 10"/>
          <p:cNvSpPr txBox="1"/>
          <p:nvPr/>
        </p:nvSpPr>
        <p:spPr>
          <a:xfrm>
            <a:off x="2157553" y="3205765"/>
            <a:ext cx="6986447" cy="495300"/>
          </a:xfrm>
          <a:prstGeom prst="rect">
            <a:avLst/>
          </a:prstGeom>
        </p:spPr>
        <p:txBody>
          <a:bodyPr lIns="0" tIns="0" rIns="0" bIns="0" rtlCol="0" anchor="t">
            <a:spAutoFit/>
          </a:bodyPr>
          <a:lstStyle/>
          <a:p>
            <a:pPr algn="ctr">
              <a:lnSpc>
                <a:spcPts val="4199"/>
              </a:lnSpc>
            </a:pPr>
            <a:r>
              <a:rPr lang="en-US" sz="2999">
                <a:solidFill>
                  <a:srgbClr val="404040"/>
                </a:solidFill>
                <a:latin typeface="Nunito Sans"/>
              </a:rPr>
              <a:t> Estimated salary of the customer.</a:t>
            </a:r>
          </a:p>
        </p:txBody>
      </p:sp>
      <p:sp>
        <p:nvSpPr>
          <p:cNvPr id="11" name="TextBox 11"/>
          <p:cNvSpPr txBox="1"/>
          <p:nvPr/>
        </p:nvSpPr>
        <p:spPr>
          <a:xfrm>
            <a:off x="2580662" y="1484997"/>
            <a:ext cx="5331720" cy="570865"/>
          </a:xfrm>
          <a:prstGeom prst="rect">
            <a:avLst/>
          </a:prstGeom>
        </p:spPr>
        <p:txBody>
          <a:bodyPr lIns="0" tIns="0" rIns="0" bIns="0" rtlCol="0" anchor="t">
            <a:spAutoFit/>
          </a:bodyPr>
          <a:lstStyle/>
          <a:p>
            <a:pPr algn="ctr">
              <a:lnSpc>
                <a:spcPts val="4760"/>
              </a:lnSpc>
            </a:pPr>
            <a:r>
              <a:rPr lang="en-US" sz="3400">
                <a:solidFill>
                  <a:srgbClr val="404040"/>
                </a:solidFill>
                <a:latin typeface="Nunito Sans Semi-Bold"/>
              </a:rPr>
              <a:t>EstimatedSalary</a:t>
            </a:r>
          </a:p>
        </p:txBody>
      </p:sp>
      <p:sp>
        <p:nvSpPr>
          <p:cNvPr id="12" name="TextBox 12"/>
          <p:cNvSpPr txBox="1"/>
          <p:nvPr/>
        </p:nvSpPr>
        <p:spPr>
          <a:xfrm>
            <a:off x="0" y="5591777"/>
            <a:ext cx="18288000" cy="2971165"/>
          </a:xfrm>
          <a:prstGeom prst="rect">
            <a:avLst/>
          </a:prstGeom>
        </p:spPr>
        <p:txBody>
          <a:bodyPr lIns="0" tIns="0" rIns="0" bIns="0" rtlCol="0" anchor="t">
            <a:spAutoFit/>
          </a:bodyPr>
          <a:lstStyle/>
          <a:p>
            <a:pPr algn="ctr">
              <a:lnSpc>
                <a:spcPts val="4760"/>
              </a:lnSpc>
              <a:spcBef>
                <a:spcPct val="0"/>
              </a:spcBef>
            </a:pPr>
            <a:r>
              <a:rPr lang="en-US" sz="3400">
                <a:solidFill>
                  <a:srgbClr val="404040"/>
                </a:solidFill>
                <a:latin typeface="Nunito Sans Semi-Bold"/>
              </a:rPr>
              <a:t>The dataset seems to aim at predicting customer churn based on various features like demographics, financial behavior, and tenure with the bank. This type of dataset is often used in machine learning projects to build predictive models that can anticipate which customers are more likely to leave the bank, allowing the bank to take proactive measures to retain them.</a:t>
            </a:r>
          </a:p>
        </p:txBody>
      </p:sp>
      <p:sp>
        <p:nvSpPr>
          <p:cNvPr id="13" name="TextBox 13"/>
          <p:cNvSpPr txBox="1"/>
          <p:nvPr/>
        </p:nvSpPr>
        <p:spPr>
          <a:xfrm>
            <a:off x="-672637" y="4186840"/>
            <a:ext cx="6506598" cy="1417904"/>
          </a:xfrm>
          <a:prstGeom prst="rect">
            <a:avLst/>
          </a:prstGeom>
        </p:spPr>
        <p:txBody>
          <a:bodyPr lIns="0" tIns="0" rIns="0" bIns="0" rtlCol="0" anchor="t">
            <a:spAutoFit/>
          </a:bodyPr>
          <a:lstStyle/>
          <a:p>
            <a:pPr algn="ctr">
              <a:lnSpc>
                <a:spcPts val="9900"/>
              </a:lnSpc>
            </a:pPr>
            <a:r>
              <a:rPr lang="en-US" sz="12531">
                <a:solidFill>
                  <a:srgbClr val="000000"/>
                </a:solidFill>
                <a:latin typeface="Sacramento"/>
              </a:rPr>
              <a:t>finally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US"/>
          </a:p>
        </p:txBody>
      </p:sp>
      <p:sp>
        <p:nvSpPr>
          <p:cNvPr id="3" name="Freeform 3"/>
          <p:cNvSpPr/>
          <p:nvPr/>
        </p:nvSpPr>
        <p:spPr>
          <a:xfrm rot="-3207916">
            <a:off x="-902291" y="6371229"/>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4685815">
            <a:off x="-4772726" y="4733817"/>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5" name="Freeform 5"/>
          <p:cNvSpPr/>
          <p:nvPr/>
        </p:nvSpPr>
        <p:spPr>
          <a:xfrm rot="7534804">
            <a:off x="13792673" y="-3468596"/>
            <a:ext cx="6933254" cy="7923719"/>
          </a:xfrm>
          <a:custGeom>
            <a:avLst/>
            <a:gdLst/>
            <a:ahLst/>
            <a:cxnLst/>
            <a:rect l="l" t="t" r="r" b="b"/>
            <a:pathLst>
              <a:path w="6933254" h="7923719">
                <a:moveTo>
                  <a:pt x="0" y="0"/>
                </a:moveTo>
                <a:lnTo>
                  <a:pt x="6933254" y="0"/>
                </a:lnTo>
                <a:lnTo>
                  <a:pt x="6933254" y="7923719"/>
                </a:lnTo>
                <a:lnTo>
                  <a:pt x="0" y="7923719"/>
                </a:lnTo>
                <a:lnTo>
                  <a:pt x="0" y="0"/>
                </a:lnTo>
                <a:close/>
              </a:path>
            </a:pathLst>
          </a:custGeom>
          <a:blipFill>
            <a:blip r:embed="rId3"/>
            <a:stretch>
              <a:fillRect/>
            </a:stretch>
          </a:blipFill>
        </p:spPr>
        <p:txBody>
          <a:bodyPr/>
          <a:lstStyle/>
          <a:p>
            <a:endParaRPr lang="en-US"/>
          </a:p>
        </p:txBody>
      </p:sp>
      <p:sp>
        <p:nvSpPr>
          <p:cNvPr id="6" name="Freeform 6"/>
          <p:cNvSpPr/>
          <p:nvPr/>
        </p:nvSpPr>
        <p:spPr>
          <a:xfrm rot="5933096">
            <a:off x="16349107"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US"/>
          </a:p>
        </p:txBody>
      </p:sp>
      <p:sp>
        <p:nvSpPr>
          <p:cNvPr id="7" name="TextBox 7"/>
          <p:cNvSpPr txBox="1"/>
          <p:nvPr/>
        </p:nvSpPr>
        <p:spPr>
          <a:xfrm>
            <a:off x="4675764" y="4213085"/>
            <a:ext cx="8384073" cy="1814809"/>
          </a:xfrm>
          <a:prstGeom prst="rect">
            <a:avLst/>
          </a:prstGeom>
        </p:spPr>
        <p:txBody>
          <a:bodyPr lIns="0" tIns="0" rIns="0" bIns="0" rtlCol="0" anchor="t">
            <a:spAutoFit/>
          </a:bodyPr>
          <a:lstStyle/>
          <a:p>
            <a:pPr algn="ctr">
              <a:lnSpc>
                <a:spcPts val="12756"/>
              </a:lnSpc>
            </a:pPr>
            <a:r>
              <a:rPr lang="en-US" sz="16147">
                <a:solidFill>
                  <a:srgbClr val="000000"/>
                </a:solidFill>
                <a:latin typeface="Sacramento"/>
              </a:rPr>
              <a:t>preprocesing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1463</Words>
  <Application>Microsoft Office PowerPoint</Application>
  <PresentationFormat>Custom</PresentationFormat>
  <Paragraphs>181</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Calibri</vt:lpstr>
      <vt:lpstr>Nunito Sans Bold</vt:lpstr>
      <vt:lpstr>Nunito Sans</vt:lpstr>
      <vt:lpstr>Nunito Sans Semi-Bold</vt:lpstr>
      <vt:lpstr>Canva Sans Bold</vt:lpstr>
      <vt:lpstr>Montserrat Classic</vt:lpstr>
      <vt:lpstr>Sacramento</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Peach Green Colorful Watercolor Pastel Web Developer Portfolio Presentation</dc:title>
  <cp:lastModifiedBy>محمد حمد ابراهيم محمد</cp:lastModifiedBy>
  <cp:revision>3</cp:revision>
  <dcterms:created xsi:type="dcterms:W3CDTF">2006-08-16T00:00:00Z</dcterms:created>
  <dcterms:modified xsi:type="dcterms:W3CDTF">2023-12-26T18:06:53Z</dcterms:modified>
  <dc:identifier>DAF2aJQ4sNI</dc:identifier>
</cp:coreProperties>
</file>